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300" r:id="rId2"/>
    <p:sldId id="323" r:id="rId3"/>
    <p:sldId id="366" r:id="rId4"/>
    <p:sldId id="307" r:id="rId5"/>
    <p:sldId id="338" r:id="rId6"/>
    <p:sldId id="339" r:id="rId7"/>
    <p:sldId id="340" r:id="rId8"/>
    <p:sldId id="341" r:id="rId9"/>
    <p:sldId id="342" r:id="rId10"/>
    <p:sldId id="327" r:id="rId11"/>
  </p:sldIdLst>
  <p:sldSz cx="12192000" cy="6858000"/>
  <p:notesSz cx="6858000" cy="9144000"/>
  <p:embeddedFontLst>
    <p:embeddedFont>
      <p:font typeface="Atkinson Hyperlegible" pitchFamily="2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mbria" panose="02040503050406030204" pitchFamily="18" charset="0"/>
      <p:regular r:id="rId21"/>
      <p:bold r:id="rId22"/>
      <p:italic r:id="rId23"/>
      <p:boldItalic r:id="rId24"/>
    </p:embeddedFont>
  </p:embeddedFontLst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D7CE"/>
    <a:srgbClr val="595959"/>
    <a:srgbClr val="E6E6E6"/>
    <a:srgbClr val="A4DCD3"/>
    <a:srgbClr val="CBEBE6"/>
    <a:srgbClr val="B3C0E2"/>
    <a:srgbClr val="31B09C"/>
    <a:srgbClr val="557DBF"/>
    <a:srgbClr val="FBD4C9"/>
    <a:srgbClr val="FDEB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34" autoAdjust="0"/>
    <p:restoredTop sz="78012" autoAdjust="0"/>
  </p:normalViewPr>
  <p:slideViewPr>
    <p:cSldViewPr snapToGrid="0">
      <p:cViewPr varScale="1">
        <p:scale>
          <a:sx n="65" d="100"/>
          <a:sy n="65" d="100"/>
        </p:scale>
        <p:origin x="1248" y="48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55448C-9631-42E7-A042-829907BF31F8}" type="datetimeFigureOut">
              <a:rPr lang="en-GB" smtClean="0"/>
              <a:t>02/11/2022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D9D50-C061-45AE-A04B-DE5F593CE4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953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Welcome to Unit 4 of Module 3.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379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have now completed Unit 4.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next unit, we will look at the HHFA data analysis platform.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917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By the end of this unit, you will be able to describe the HHFA </a:t>
            </a:r>
            <a:r>
              <a:rPr lang="en-US" dirty="0" err="1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CSPro</a:t>
            </a:r>
            <a:r>
              <a:rPr lang="en-US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mbria" panose="02040503050406030204" pitchFamily="18" charset="0"/>
              </a:rPr>
              <a:t> tool.</a:t>
            </a:r>
            <a:endParaRPr lang="en-GB" dirty="0"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222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HHFA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CSPro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tool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 tool to support Step </a:t>
            </a:r>
            <a:r>
              <a:rPr lang="en-US" dirty="0"/>
              <a:t>4 in the 7 key steps of the HHFA.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7540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Census Survey and Processing system, or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CSPro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is an opensource software package </a:t>
            </a:r>
            <a:r>
              <a:rPr lang="en-GB" dirty="0"/>
              <a:t>developed by the US Census Bureau specifically for surveys.</a:t>
            </a:r>
            <a:endParaRPr lang="en-GB" sz="1200" kern="1200" dirty="0">
              <a:solidFill>
                <a:schemeClr val="tx1"/>
              </a:solidFill>
              <a:effectLst/>
              <a:highlight>
                <a:srgbClr val="FFFF00"/>
              </a:highlight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284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ea typeface="Cambria" panose="02040503050406030204" pitchFamily="18" charset="0"/>
                <a:cs typeface="Cambria" panose="02040503050406030204" pitchFamily="18" charset="0"/>
              </a:rPr>
              <a:t>The HHFA </a:t>
            </a:r>
            <a:r>
              <a:rPr lang="en-US" dirty="0" err="1">
                <a:effectLst/>
                <a:ea typeface="Cambria" panose="02040503050406030204" pitchFamily="18" charset="0"/>
                <a:cs typeface="Cambria" panose="02040503050406030204" pitchFamily="18" charset="0"/>
              </a:rPr>
              <a:t>CSPro</a:t>
            </a:r>
            <a:r>
              <a:rPr lang="en-US" dirty="0">
                <a:effectLst/>
                <a:ea typeface="Cambria" panose="02040503050406030204" pitchFamily="18" charset="0"/>
                <a:cs typeface="Cambria" panose="02040503050406030204" pitchFamily="18" charset="0"/>
              </a:rPr>
              <a:t> tool is a standard application developed in </a:t>
            </a:r>
            <a:r>
              <a:rPr lang="en-US" dirty="0" err="1">
                <a:effectLst/>
                <a:ea typeface="Cambria" panose="02040503050406030204" pitchFamily="18" charset="0"/>
                <a:cs typeface="Cambria" panose="02040503050406030204" pitchFamily="18" charset="0"/>
              </a:rPr>
              <a:t>CSPro</a:t>
            </a:r>
            <a:r>
              <a:rPr lang="en-US" dirty="0">
                <a:effectLst/>
                <a:ea typeface="Cambria" panose="02040503050406030204" pitchFamily="18" charset="0"/>
                <a:cs typeface="Cambria" panose="02040503050406030204" pitchFamily="18" charset="0"/>
              </a:rPr>
              <a:t> to contain the HHFA questionnaires.</a:t>
            </a:r>
            <a:endParaRPr lang="en-GB" dirty="0"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dirty="0">
                <a:effectLst/>
                <a:ea typeface="Cambria" panose="02040503050406030204" pitchFamily="18" charset="0"/>
                <a:cs typeface="Cambria" panose="02040503050406030204" pitchFamily="18" charset="0"/>
              </a:rPr>
              <a:t> </a:t>
            </a:r>
            <a:endParaRPr lang="en-GB" dirty="0"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dirty="0">
                <a:effectLst/>
                <a:ea typeface="Cambria" panose="02040503050406030204" pitchFamily="18" charset="0"/>
                <a:cs typeface="Cambria" panose="02040503050406030204" pitchFamily="18" charset="0"/>
              </a:rPr>
              <a:t>All the questionnaires are programmed into the </a:t>
            </a:r>
            <a:r>
              <a:rPr lang="en-US" dirty="0" err="1">
                <a:effectLst/>
                <a:ea typeface="Cambria" panose="02040503050406030204" pitchFamily="18" charset="0"/>
                <a:cs typeface="Cambria" panose="02040503050406030204" pitchFamily="18" charset="0"/>
              </a:rPr>
              <a:t>CSPro</a:t>
            </a:r>
            <a:r>
              <a:rPr lang="en-US" dirty="0">
                <a:effectLst/>
                <a:ea typeface="Cambria" panose="02040503050406030204" pitchFamily="18" charset="0"/>
                <a:cs typeface="Cambria" panose="02040503050406030204" pitchFamily="18" charset="0"/>
              </a:rPr>
              <a:t> tool.</a:t>
            </a:r>
            <a:endParaRPr lang="en-GB" dirty="0"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6795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ea typeface="Cambria" panose="02040503050406030204" pitchFamily="18" charset="0"/>
                <a:cs typeface="Cambria" panose="02040503050406030204" pitchFamily="18" charset="0"/>
              </a:rPr>
              <a:t>For each country HHFA, after the questionnaire has been adapted to the country context, the </a:t>
            </a:r>
            <a:r>
              <a:rPr lang="en-US" dirty="0" err="1">
                <a:effectLst/>
                <a:ea typeface="Cambria" panose="02040503050406030204" pitchFamily="18" charset="0"/>
                <a:cs typeface="Cambria" panose="02040503050406030204" pitchFamily="18" charset="0"/>
              </a:rPr>
              <a:t>CSPro</a:t>
            </a:r>
            <a:r>
              <a:rPr lang="en-US" dirty="0">
                <a:effectLst/>
                <a:ea typeface="Cambria" panose="02040503050406030204" pitchFamily="18" charset="0"/>
                <a:cs typeface="Cambria" panose="02040503050406030204" pitchFamily="18" charset="0"/>
              </a:rPr>
              <a:t> tool is also adapted accordingly.</a:t>
            </a:r>
            <a:endParaRPr lang="en-GB" dirty="0"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1951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HHFA </a:t>
            </a:r>
            <a:r>
              <a:rPr lang="en-GB" dirty="0" err="1"/>
              <a:t>CSPro</a:t>
            </a:r>
            <a:r>
              <a:rPr lang="en-GB" dirty="0"/>
              <a:t> tool can be downloaded from </a:t>
            </a:r>
            <a:r>
              <a:rPr lang="en-US" b="1" dirty="0" err="1"/>
              <a:t>cspro.hhfa.online</a:t>
            </a:r>
            <a:r>
              <a:rPr lang="en-GB" dirty="0"/>
              <a:t>, or by going to the WHO HHFA webpages.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2198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ea typeface="Cambria" panose="02040503050406030204" pitchFamily="18" charset="0"/>
                <a:cs typeface="Cambria" panose="02040503050406030204" pitchFamily="18" charset="0"/>
              </a:rPr>
              <a:t>The </a:t>
            </a:r>
            <a:r>
              <a:rPr lang="en-US" dirty="0" err="1">
                <a:effectLst/>
                <a:ea typeface="Cambria" panose="02040503050406030204" pitchFamily="18" charset="0"/>
                <a:cs typeface="Cambria" panose="02040503050406030204" pitchFamily="18" charset="0"/>
              </a:rPr>
              <a:t>CSPro</a:t>
            </a:r>
            <a:r>
              <a:rPr lang="en-US" dirty="0">
                <a:effectLst/>
                <a:ea typeface="Cambria" panose="02040503050406030204" pitchFamily="18" charset="0"/>
                <a:cs typeface="Cambria" panose="02040503050406030204" pitchFamily="18" charset="0"/>
              </a:rPr>
              <a:t> tool is loaded onto mobile phones or tablets, which the data collectors use to complete the questionnaire when they visit a health facility.</a:t>
            </a:r>
            <a:endParaRPr lang="en-GB" dirty="0"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dirty="0">
                <a:effectLst/>
                <a:ea typeface="Cambria" panose="02040503050406030204" pitchFamily="18" charset="0"/>
                <a:cs typeface="Cambria" panose="02040503050406030204" pitchFamily="18" charset="0"/>
              </a:rPr>
              <a:t> </a:t>
            </a:r>
            <a:endParaRPr lang="en-GB" dirty="0"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dirty="0">
                <a:effectLst/>
                <a:ea typeface="Cambria" panose="02040503050406030204" pitchFamily="18" charset="0"/>
                <a:cs typeface="Cambria" panose="02040503050406030204" pitchFamily="18" charset="0"/>
              </a:rPr>
              <a:t>The completed questionnaires are uploaded to a dedicated HHFA server that the country sets up to compile all the HHFA data for processing.</a:t>
            </a:r>
            <a:endParaRPr lang="en-GB" dirty="0"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dirty="0">
                <a:effectLst/>
                <a:ea typeface="Cambria" panose="02040503050406030204" pitchFamily="18" charset="0"/>
                <a:cs typeface="Cambria" panose="02040503050406030204" pitchFamily="18" charset="0"/>
              </a:rPr>
              <a:t> </a:t>
            </a:r>
            <a:endParaRPr lang="en-GB" dirty="0"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3080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ea typeface="Cambria" panose="02040503050406030204" pitchFamily="18" charset="0"/>
                <a:cs typeface="Cambria" panose="02040503050406030204" pitchFamily="18" charset="0"/>
              </a:rPr>
              <a:t>Detailed information on how to adapt and use the HHFA </a:t>
            </a:r>
            <a:r>
              <a:rPr lang="en-US" dirty="0" err="1">
                <a:effectLst/>
                <a:ea typeface="Cambria" panose="02040503050406030204" pitchFamily="18" charset="0"/>
                <a:cs typeface="Cambria" panose="02040503050406030204" pitchFamily="18" charset="0"/>
              </a:rPr>
              <a:t>CSPro</a:t>
            </a:r>
            <a:r>
              <a:rPr lang="en-US" dirty="0">
                <a:effectLst/>
                <a:ea typeface="Cambria" panose="02040503050406030204" pitchFamily="18" charset="0"/>
                <a:cs typeface="Cambria" panose="02040503050406030204" pitchFamily="18" charset="0"/>
              </a:rPr>
              <a:t> tool is found in the HHFA Data Manager Guide.</a:t>
            </a:r>
            <a:endParaRPr lang="en-GB" dirty="0"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D9D50-C061-45AE-A04B-DE5F593CE4B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9591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979F1-05A3-4387-9047-8268792CE6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9257D8-8E90-4BD3-BD75-EC6A1FDFC2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1270674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E7B00-9E38-48BD-BD42-585E5B855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62318-839A-4DDB-AF7F-45DACAE6C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987B4-2514-406D-B06A-514A36A974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02/11/2022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EC6CB-FB4B-4747-A6C9-07B449B88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30FBF-9DC0-41DC-B410-5E37DDED0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864880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554561-7F4C-422F-8E1F-711420A6B4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54B118-3C98-497F-B8E6-AEBCC31A99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9668B-8E65-4318-9CEE-0F1452AD7E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02/11/2022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DDD7F-A795-48C9-A231-763010EBF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3A3BD-0C69-402D-A27C-A44D40452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1046886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E6A1C-CFCE-4465-ABAA-B8C208D21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C2C64-E46C-497D-8F72-DC94C614A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0DD8F-9785-4942-ACD0-C6B973D8E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02/11/2022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E645A-8142-4BF4-AAEA-2FBD85F0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24A14-094F-464A-B7D7-1E73DADE4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981816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4BEEE-DAE7-4F47-8541-54166AF1B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12E93-C960-4135-8A27-F88922A9C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B0224-69A1-4B8A-9CFB-05EA2A0E12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02/11/2022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EA8A2-0B04-40FB-8BDB-6D62EAEF7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393D8-AEEE-4AA2-BCB6-53E8C3FD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3388247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BC8C3-7C4A-4EE6-B177-515F3C8AE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43D30-0AED-4F72-8850-D78E9DA62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7DBDC9-5432-419C-81D3-7339C35C66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C437F-64CD-4199-9402-DB1AC56586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02/11/2022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DE094F-4283-4248-A6E4-76FAA6531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3E755-361D-4A07-9A04-F3672E0B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065744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BF21F-A968-449D-9FA2-CD5BD9EEE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07DC4-998D-4CFC-8745-1C33E9C6F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33E50B-6A8C-4134-8F3C-2EBD034B6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0FA19B-EC28-42AD-970C-0FBA3DF7C8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7156B2-52AE-4203-82A9-0A3A38D4EC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9B79C6-97D2-47ED-9D6F-89F52B67B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02/11/2022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088382-302A-42A5-96FC-00CD76AF2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3C413-632F-487F-A064-ECCFF20CC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285609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FE986-CC09-40CB-8794-728D3A4D5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1C4580-E0E0-410E-A8EF-5596354241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02/11/2022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0021B1-B1A5-4390-9931-62B9973AD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E1ED0-6B72-4D34-AF65-543DAD8F5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505985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1B427D-848C-4440-B914-46185C91A9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02/11/2022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E70E5F-7E9C-4E79-B83A-F4E7F1647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BC04C-EDBB-432A-BF79-45E0343C5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923972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1281D-9C7D-4187-9515-3D6F62106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45368-E801-4D4A-B2F4-A47CEC9BB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DBD52-441C-459D-BF68-BD401B80A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D469C6-7A38-4890-B220-CFCECB42C6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02/11/2022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6B9655-B326-4380-AD04-96DBAA6BC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750C96-C745-4135-AE92-FA4AE6EC7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938352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7FD55-E903-4166-B501-905B0C2BA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2E65C9-DDAA-466A-A6FC-7D116EDC8C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AA80B-212E-41D3-87AF-FC58A5D07A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63AF25-52CF-4127-AE62-8E55B6DAE2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C5B31D-876A-49B2-B646-47FFB1DCA0BD}" type="datetimeFigureOut">
              <a:rPr lang="en-GB" smtClean="0"/>
              <a:t>02/11/2022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94994E-CCCB-42D2-A6E5-F7BFB558C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6B599-E99E-4B76-A90C-C8233724F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47FFBA-7019-4803-B61A-8256B9E364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539192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AAB451-C634-4A9E-BFB0-9D91D0869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2FA12-8D9E-475C-A9D6-5357EB51C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2613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1.wdp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5.png"/><Relationship Id="rId12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14.png"/><Relationship Id="rId11" Type="http://schemas.openxmlformats.org/officeDocument/2006/relationships/image" Target="../media/image9.png"/><Relationship Id="rId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BB4486-8548-7693-0F10-43CD15A9C0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25" y="236365"/>
            <a:ext cx="2141567" cy="65585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EFF31C0-596D-4351-B46F-8440B6312256}"/>
              </a:ext>
            </a:extLst>
          </p:cNvPr>
          <p:cNvGrpSpPr/>
          <p:nvPr/>
        </p:nvGrpSpPr>
        <p:grpSpPr>
          <a:xfrm>
            <a:off x="1" y="1805920"/>
            <a:ext cx="12175670" cy="3243080"/>
            <a:chOff x="1" y="1805920"/>
            <a:chExt cx="12175670" cy="324308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73EB9B5-8DB0-C2BA-6F75-5397B8DDBBCD}"/>
                </a:ext>
              </a:extLst>
            </p:cNvPr>
            <p:cNvGrpSpPr/>
            <p:nvPr/>
          </p:nvGrpSpPr>
          <p:grpSpPr>
            <a:xfrm>
              <a:off x="3225226" y="1805920"/>
              <a:ext cx="8950445" cy="3240000"/>
              <a:chOff x="3225226" y="1805920"/>
              <a:chExt cx="8950445" cy="3240000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209C60B-4EAE-983B-EB90-2186CBA79AFC}"/>
                  </a:ext>
                </a:extLst>
              </p:cNvPr>
              <p:cNvSpPr/>
              <p:nvPr/>
            </p:nvSpPr>
            <p:spPr>
              <a:xfrm>
                <a:off x="3225226" y="1805920"/>
                <a:ext cx="8950445" cy="3240000"/>
              </a:xfrm>
              <a:prstGeom prst="rect">
                <a:avLst/>
              </a:prstGeom>
              <a:solidFill>
                <a:srgbClr val="25B1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7A08889B-A57A-D7C8-EAE7-BACEAFFB47D7}"/>
                  </a:ext>
                </a:extLst>
              </p:cNvPr>
              <p:cNvGrpSpPr/>
              <p:nvPr/>
            </p:nvGrpSpPr>
            <p:grpSpPr>
              <a:xfrm>
                <a:off x="3497856" y="2409756"/>
                <a:ext cx="7504761" cy="1539915"/>
                <a:chOff x="3029663" y="2626398"/>
                <a:chExt cx="7504761" cy="1539915"/>
              </a:xfrm>
            </p:grpSpPr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C5CA4A5-1A67-5576-0CC7-176E1C118893}"/>
                    </a:ext>
                  </a:extLst>
                </p:cNvPr>
                <p:cNvSpPr txBox="1"/>
                <p:nvPr/>
              </p:nvSpPr>
              <p:spPr>
                <a:xfrm>
                  <a:off x="3029663" y="2626398"/>
                  <a:ext cx="4720763" cy="595869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b">
                  <a:spAutoFit/>
                </a:bodyPr>
                <a:lstStyle>
                  <a:lvl1pPr algn="r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>
                      <a:solidFill>
                        <a:schemeClr val="bg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en-GB" sz="3600" dirty="0"/>
                    <a:t>Unit 4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E7EEC0C-39AC-6792-600F-2FF2EFB7D9EB}"/>
                    </a:ext>
                  </a:extLst>
                </p:cNvPr>
                <p:cNvSpPr txBox="1"/>
                <p:nvPr/>
              </p:nvSpPr>
              <p:spPr>
                <a:xfrm>
                  <a:off x="3029663" y="3402642"/>
                  <a:ext cx="7504761" cy="763671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b">
                  <a:spAutoFit/>
                </a:bodyPr>
                <a:lstStyle>
                  <a:lvl1pPr algn="r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>
                      <a:solidFill>
                        <a:schemeClr val="bg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en-GB" sz="4800" dirty="0"/>
                    <a:t>HHFA </a:t>
                  </a:r>
                  <a:r>
                    <a:rPr lang="en-GB" sz="4800" dirty="0" err="1"/>
                    <a:t>CSPro</a:t>
                  </a:r>
                  <a:r>
                    <a:rPr lang="en-GB" sz="4800" dirty="0"/>
                    <a:t> Tool</a:t>
                  </a:r>
                </a:p>
              </p:txBody>
            </p:sp>
          </p:grp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37EE406-88EA-4B8D-8328-47404BB29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3" y="1807445"/>
              <a:ext cx="3243079" cy="324003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0067691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B1B7C6B9-D03A-9C24-1D70-4EFD1EB0386E}"/>
              </a:ext>
            </a:extLst>
          </p:cNvPr>
          <p:cNvGrpSpPr/>
          <p:nvPr/>
        </p:nvGrpSpPr>
        <p:grpSpPr>
          <a:xfrm>
            <a:off x="1" y="1805920"/>
            <a:ext cx="12175670" cy="3243080"/>
            <a:chOff x="1" y="1805920"/>
            <a:chExt cx="12175670" cy="324308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722E496-F0A4-4BBC-8A7E-23EC7AF1D461}"/>
                </a:ext>
              </a:extLst>
            </p:cNvPr>
            <p:cNvSpPr/>
            <p:nvPr/>
          </p:nvSpPr>
          <p:spPr>
            <a:xfrm>
              <a:off x="3225226" y="1805920"/>
              <a:ext cx="8950445" cy="3240000"/>
            </a:xfrm>
            <a:prstGeom prst="rect">
              <a:avLst/>
            </a:prstGeom>
            <a:solidFill>
              <a:srgbClr val="25B1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F39FB24-B5A4-81D3-0EA4-95C719102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3" y="1807445"/>
              <a:ext cx="3243079" cy="324003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D060800-B7AB-63FD-EA24-369378A4F8DF}"/>
              </a:ext>
            </a:extLst>
          </p:cNvPr>
          <p:cNvSpPr txBox="1"/>
          <p:nvPr/>
        </p:nvSpPr>
        <p:spPr>
          <a:xfrm>
            <a:off x="3499200" y="2677993"/>
            <a:ext cx="7663630" cy="42800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You have now completed Unit 4.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8593BF-4BEE-2086-1B40-EC8859E1E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25" y="236365"/>
            <a:ext cx="2141567" cy="6558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3E103A-B4A6-49A9-9DE5-C38654D1AF97}"/>
              </a:ext>
            </a:extLst>
          </p:cNvPr>
          <p:cNvSpPr txBox="1"/>
          <p:nvPr/>
        </p:nvSpPr>
        <p:spPr>
          <a:xfrm>
            <a:off x="3499200" y="3427460"/>
            <a:ext cx="7528029" cy="76040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In the next unit, we will look at the HHFA data analysis platform.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436355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B1B7C6B9-D03A-9C24-1D70-4EFD1EB0386E}"/>
              </a:ext>
            </a:extLst>
          </p:cNvPr>
          <p:cNvGrpSpPr/>
          <p:nvPr/>
        </p:nvGrpSpPr>
        <p:grpSpPr>
          <a:xfrm>
            <a:off x="1" y="1805920"/>
            <a:ext cx="12175670" cy="3243080"/>
            <a:chOff x="1" y="1805920"/>
            <a:chExt cx="12175670" cy="324308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722E496-F0A4-4BBC-8A7E-23EC7AF1D461}"/>
                </a:ext>
              </a:extLst>
            </p:cNvPr>
            <p:cNvSpPr/>
            <p:nvPr/>
          </p:nvSpPr>
          <p:spPr>
            <a:xfrm>
              <a:off x="3225226" y="1805920"/>
              <a:ext cx="8950445" cy="3240000"/>
            </a:xfrm>
            <a:prstGeom prst="rect">
              <a:avLst/>
            </a:prstGeom>
            <a:solidFill>
              <a:srgbClr val="25B1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F39FB24-B5A4-81D3-0EA4-95C719102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3" y="1807445"/>
              <a:ext cx="3243079" cy="324003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D060800-B7AB-63FD-EA24-369378A4F8DF}"/>
              </a:ext>
            </a:extLst>
          </p:cNvPr>
          <p:cNvSpPr txBox="1"/>
          <p:nvPr/>
        </p:nvSpPr>
        <p:spPr>
          <a:xfrm>
            <a:off x="3426766" y="2887495"/>
            <a:ext cx="7663630" cy="42800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By the end of this unit, you will be able to: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8593BF-4BEE-2086-1B40-EC8859E1E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25" y="236365"/>
            <a:ext cx="2141567" cy="6558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B51BEA6-30C4-BF3A-513C-068EAD4C8451}"/>
              </a:ext>
            </a:extLst>
          </p:cNvPr>
          <p:cNvSpPr txBox="1"/>
          <p:nvPr/>
        </p:nvSpPr>
        <p:spPr>
          <a:xfrm>
            <a:off x="3710043" y="3429000"/>
            <a:ext cx="8278894" cy="42800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/>
              <a:t>describe the HHFA </a:t>
            </a:r>
            <a:r>
              <a:rPr lang="en-GB" sz="2400" dirty="0" err="1"/>
              <a:t>CSPro</a:t>
            </a:r>
            <a:r>
              <a:rPr lang="en-GB" sz="2400" dirty="0"/>
              <a:t> tool</a:t>
            </a:r>
          </a:p>
        </p:txBody>
      </p:sp>
      <p:pic>
        <p:nvPicPr>
          <p:cNvPr id="3" name="bullet white">
            <a:extLst>
              <a:ext uri="{FF2B5EF4-FFF2-40B4-BE49-F238E27FC236}">
                <a16:creationId xmlns:a16="http://schemas.microsoft.com/office/drawing/2014/main" id="{5144A0A6-322A-4B3E-AD56-6C04AF562D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343" y="3575762"/>
            <a:ext cx="117692" cy="122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06858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84D8390B-55BB-DC68-6C38-234C5F4C2E56}"/>
              </a:ext>
            </a:extLst>
          </p:cNvPr>
          <p:cNvGrpSpPr/>
          <p:nvPr/>
        </p:nvGrpSpPr>
        <p:grpSpPr>
          <a:xfrm>
            <a:off x="-1235" y="-815"/>
            <a:ext cx="9750541" cy="611122"/>
            <a:chOff x="-1235" y="-815"/>
            <a:chExt cx="9750541" cy="61112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D478BE-FBDA-DC64-8558-B8C0FB8235B4}"/>
                </a:ext>
              </a:extLst>
            </p:cNvPr>
            <p:cNvSpPr txBox="1"/>
            <p:nvPr/>
          </p:nvSpPr>
          <p:spPr>
            <a:xfrm>
              <a:off x="734149" y="21600"/>
              <a:ext cx="901515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HHFA </a:t>
              </a:r>
              <a:r>
                <a:rPr lang="en-GB" sz="3200" dirty="0" err="1">
                  <a:solidFill>
                    <a:srgbClr val="595959"/>
                  </a:solidFill>
                </a:rPr>
                <a:t>CSPro</a:t>
              </a:r>
              <a:r>
                <a:rPr lang="en-GB" sz="3200" dirty="0">
                  <a:solidFill>
                    <a:srgbClr val="595959"/>
                  </a:solidFill>
                </a:rPr>
                <a:t> tool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BBCD590-2449-7FDC-111E-501E5119F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D6266B4-D125-40C7-9141-EF1E00DC12E1}"/>
              </a:ext>
            </a:extLst>
          </p:cNvPr>
          <p:cNvSpPr/>
          <p:nvPr/>
        </p:nvSpPr>
        <p:spPr>
          <a:xfrm rot="5400000">
            <a:off x="5931842" y="3363344"/>
            <a:ext cx="328314" cy="93101"/>
          </a:xfrm>
          <a:custGeom>
            <a:avLst/>
            <a:gdLst>
              <a:gd name="connsiteX0" fmla="*/ 0 w 538160"/>
              <a:gd name="connsiteY0" fmla="*/ 45720 h 91440"/>
              <a:gd name="connsiteX1" fmla="*/ 538160 w 538160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38160" h="91440">
                <a:moveTo>
                  <a:pt x="0" y="45720"/>
                </a:moveTo>
                <a:lnTo>
                  <a:pt x="538160" y="45720"/>
                </a:lnTo>
              </a:path>
            </a:pathLst>
          </a:custGeom>
          <a:noFill/>
          <a:ln w="25400">
            <a:solidFill>
              <a:srgbClr val="557DBF"/>
            </a:solidFill>
            <a:tailEnd type="triangle" w="lg" len="lg"/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7561" tIns="42876" rIns="267561" bIns="42877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00" kern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grid1">
            <a:extLst>
              <a:ext uri="{FF2B5EF4-FFF2-40B4-BE49-F238E27FC236}">
                <a16:creationId xmlns:a16="http://schemas.microsoft.com/office/drawing/2014/main" id="{43624D29-ED69-4477-9B6E-4AD0FF78C094}"/>
              </a:ext>
            </a:extLst>
          </p:cNvPr>
          <p:cNvSpPr txBox="1"/>
          <p:nvPr/>
        </p:nvSpPr>
        <p:spPr>
          <a:xfrm>
            <a:off x="5331225" y="3571381"/>
            <a:ext cx="1590893" cy="1346185"/>
          </a:xfrm>
          <a:prstGeom prst="rect">
            <a:avLst/>
          </a:prstGeom>
          <a:solidFill>
            <a:srgbClr val="CBEBE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4000" tIns="216000" rIns="144000" bIns="216000" numCol="1" spcCol="1270" anchor="ctr" anchorCtr="0">
            <a:noAutofit/>
          </a:bodyPr>
          <a:lstStyle>
            <a:defPPr>
              <a:defRPr lang="en-US"/>
            </a:defPPr>
            <a:lvl1pPr lvl="0" algn="ctr" defTabSz="2266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dirty="0" err="1"/>
              <a:t>CSPro</a:t>
            </a:r>
            <a:r>
              <a:rPr lang="en-GB" dirty="0"/>
              <a:t> tool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F315462-2BD6-40CE-8991-0D328AF60D3E}"/>
              </a:ext>
            </a:extLst>
          </p:cNvPr>
          <p:cNvGrpSpPr/>
          <p:nvPr/>
        </p:nvGrpSpPr>
        <p:grpSpPr>
          <a:xfrm>
            <a:off x="173218" y="1696793"/>
            <a:ext cx="11868505" cy="1648255"/>
            <a:chOff x="173218" y="1696793"/>
            <a:chExt cx="11868505" cy="1648255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2525FDA-3633-42A4-AFBB-2510CDA492CA}"/>
                </a:ext>
              </a:extLst>
            </p:cNvPr>
            <p:cNvGrpSpPr/>
            <p:nvPr/>
          </p:nvGrpSpPr>
          <p:grpSpPr>
            <a:xfrm>
              <a:off x="173218" y="1696793"/>
              <a:ext cx="1590893" cy="1648255"/>
              <a:chOff x="173218" y="2525138"/>
              <a:chExt cx="1590893" cy="1648255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B892A24B-08B9-4745-AD64-26EF6E52E254}"/>
                  </a:ext>
                </a:extLst>
              </p:cNvPr>
              <p:cNvSpPr/>
              <p:nvPr/>
            </p:nvSpPr>
            <p:spPr>
              <a:xfrm>
                <a:off x="173218" y="2689670"/>
                <a:ext cx="1590893" cy="1483723"/>
              </a:xfrm>
              <a:custGeom>
                <a:avLst/>
                <a:gdLst>
                  <a:gd name="connsiteX0" fmla="*/ 0 w 2472872"/>
                  <a:gd name="connsiteY0" fmla="*/ 0 h 1483723"/>
                  <a:gd name="connsiteX1" fmla="*/ 2472872 w 2472872"/>
                  <a:gd name="connsiteY1" fmla="*/ 0 h 1483723"/>
                  <a:gd name="connsiteX2" fmla="*/ 2472872 w 2472872"/>
                  <a:gd name="connsiteY2" fmla="*/ 1483723 h 1483723"/>
                  <a:gd name="connsiteX3" fmla="*/ 0 w 2472872"/>
                  <a:gd name="connsiteY3" fmla="*/ 1483723 h 1483723"/>
                  <a:gd name="connsiteX4" fmla="*/ 0 w 2472872"/>
                  <a:gd name="connsiteY4" fmla="*/ 0 h 1483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2872" h="1483723">
                    <a:moveTo>
                      <a:pt x="0" y="0"/>
                    </a:moveTo>
                    <a:lnTo>
                      <a:pt x="2472872" y="0"/>
                    </a:lnTo>
                    <a:lnTo>
                      <a:pt x="2472872" y="1483723"/>
                    </a:lnTo>
                    <a:lnTo>
                      <a:pt x="0" y="14837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7DDF1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44000" tIns="360000" rIns="144000" bIns="216000" numCol="1" spcCol="1270" anchor="ctr" anchorCtr="0">
                <a:noAutofit/>
              </a:bodyPr>
              <a:lstStyle/>
              <a:p>
                <a:pPr lvl="0" algn="ctr" defTabSz="2266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Decide information needs</a:t>
                </a:r>
                <a:endParaRPr lang="en-GB" sz="1600" kern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F4D21A1-6954-487A-ADE3-9A76E8E568A8}"/>
                  </a:ext>
                </a:extLst>
              </p:cNvPr>
              <p:cNvSpPr/>
              <p:nvPr/>
            </p:nvSpPr>
            <p:spPr>
              <a:xfrm>
                <a:off x="749458" y="2525138"/>
                <a:ext cx="438412" cy="438412"/>
              </a:xfrm>
              <a:prstGeom prst="ellipse">
                <a:avLst/>
              </a:prstGeom>
              <a:solidFill>
                <a:srgbClr val="C7DDF1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8000" tIns="36000" rIns="108000" bIns="36000" numCol="1" spcCol="1270" anchor="ctr" anchorCtr="0">
                <a:noAutofit/>
              </a:bodyPr>
              <a:lstStyle/>
              <a:p>
                <a:pPr algn="ctr" defTabSz="2266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</a:t>
                </a:r>
                <a:endParaRPr lang="ar-SA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A64037EB-9FE1-41E6-94A9-667674F86EE6}"/>
                </a:ext>
              </a:extLst>
            </p:cNvPr>
            <p:cNvGrpSpPr/>
            <p:nvPr/>
          </p:nvGrpSpPr>
          <p:grpSpPr>
            <a:xfrm>
              <a:off x="1886153" y="1696793"/>
              <a:ext cx="1590893" cy="1648255"/>
              <a:chOff x="1886153" y="2525138"/>
              <a:chExt cx="1590893" cy="1648255"/>
            </a:xfrm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DC8C33E-E700-4FED-93C6-F8B203760BF3}"/>
                  </a:ext>
                </a:extLst>
              </p:cNvPr>
              <p:cNvSpPr/>
              <p:nvPr/>
            </p:nvSpPr>
            <p:spPr>
              <a:xfrm>
                <a:off x="1886153" y="2689670"/>
                <a:ext cx="1590893" cy="1483723"/>
              </a:xfrm>
              <a:custGeom>
                <a:avLst/>
                <a:gdLst>
                  <a:gd name="connsiteX0" fmla="*/ 0 w 2472872"/>
                  <a:gd name="connsiteY0" fmla="*/ 0 h 1483723"/>
                  <a:gd name="connsiteX1" fmla="*/ 2472872 w 2472872"/>
                  <a:gd name="connsiteY1" fmla="*/ 0 h 1483723"/>
                  <a:gd name="connsiteX2" fmla="*/ 2472872 w 2472872"/>
                  <a:gd name="connsiteY2" fmla="*/ 1483723 h 1483723"/>
                  <a:gd name="connsiteX3" fmla="*/ 0 w 2472872"/>
                  <a:gd name="connsiteY3" fmla="*/ 1483723 h 1483723"/>
                  <a:gd name="connsiteX4" fmla="*/ 0 w 2472872"/>
                  <a:gd name="connsiteY4" fmla="*/ 0 h 1483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2872" h="1483723">
                    <a:moveTo>
                      <a:pt x="0" y="0"/>
                    </a:moveTo>
                    <a:lnTo>
                      <a:pt x="2472872" y="0"/>
                    </a:lnTo>
                    <a:lnTo>
                      <a:pt x="2472872" y="1483723"/>
                    </a:lnTo>
                    <a:lnTo>
                      <a:pt x="0" y="14837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7DDF1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44000" tIns="360000" rIns="144000" bIns="216000" numCol="1" spcCol="1270" anchor="ctr" anchorCtr="0">
                <a:noAutofit/>
              </a:bodyPr>
              <a:lstStyle/>
              <a:p>
                <a:pPr lvl="0" algn="ctr" defTabSz="2266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FR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Adapt</a:t>
                </a:r>
                <a:r>
                  <a:rPr lang="fr-F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questionnaire &amp; </a:t>
                </a:r>
                <a:r>
                  <a:rPr lang="fr-FR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CSPro</a:t>
                </a:r>
                <a:r>
                  <a:rPr lang="fr-F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fr-FR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tool</a:t>
                </a:r>
                <a:endParaRPr lang="en-GB" sz="1600" kern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EA199A6-1D62-43D7-9546-F1FBB128BF8A}"/>
                  </a:ext>
                </a:extLst>
              </p:cNvPr>
              <p:cNvSpPr/>
              <p:nvPr/>
            </p:nvSpPr>
            <p:spPr>
              <a:xfrm>
                <a:off x="2462393" y="2525138"/>
                <a:ext cx="438412" cy="438412"/>
              </a:xfrm>
              <a:prstGeom prst="ellipse">
                <a:avLst/>
              </a:prstGeom>
              <a:solidFill>
                <a:srgbClr val="C7DDF1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8000" tIns="36000" rIns="108000" bIns="36000" numCol="1" spcCol="1270" anchor="ctr" anchorCtr="0">
                <a:noAutofit/>
              </a:bodyPr>
              <a:lstStyle/>
              <a:p>
                <a:pPr algn="ctr" defTabSz="2266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</a:t>
                </a:r>
                <a:endParaRPr lang="ar-SA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17C6DB1-D604-441B-A501-8EAB0F2D2D34}"/>
                </a:ext>
              </a:extLst>
            </p:cNvPr>
            <p:cNvGrpSpPr/>
            <p:nvPr/>
          </p:nvGrpSpPr>
          <p:grpSpPr>
            <a:xfrm>
              <a:off x="3599088" y="1696793"/>
              <a:ext cx="1590893" cy="1648255"/>
              <a:chOff x="3599088" y="2525138"/>
              <a:chExt cx="1590893" cy="1648255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C8D9EEA-8DB1-4236-8EEC-78E33CC9B95E}"/>
                  </a:ext>
                </a:extLst>
              </p:cNvPr>
              <p:cNvSpPr/>
              <p:nvPr/>
            </p:nvSpPr>
            <p:spPr>
              <a:xfrm>
                <a:off x="3599088" y="2689670"/>
                <a:ext cx="1590893" cy="1483723"/>
              </a:xfrm>
              <a:custGeom>
                <a:avLst/>
                <a:gdLst>
                  <a:gd name="connsiteX0" fmla="*/ 0 w 2472872"/>
                  <a:gd name="connsiteY0" fmla="*/ 0 h 1483723"/>
                  <a:gd name="connsiteX1" fmla="*/ 2472872 w 2472872"/>
                  <a:gd name="connsiteY1" fmla="*/ 0 h 1483723"/>
                  <a:gd name="connsiteX2" fmla="*/ 2472872 w 2472872"/>
                  <a:gd name="connsiteY2" fmla="*/ 1483723 h 1483723"/>
                  <a:gd name="connsiteX3" fmla="*/ 0 w 2472872"/>
                  <a:gd name="connsiteY3" fmla="*/ 1483723 h 1483723"/>
                  <a:gd name="connsiteX4" fmla="*/ 0 w 2472872"/>
                  <a:gd name="connsiteY4" fmla="*/ 0 h 1483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2872" h="1483723">
                    <a:moveTo>
                      <a:pt x="0" y="0"/>
                    </a:moveTo>
                    <a:lnTo>
                      <a:pt x="2472872" y="0"/>
                    </a:lnTo>
                    <a:lnTo>
                      <a:pt x="2472872" y="1483723"/>
                    </a:lnTo>
                    <a:lnTo>
                      <a:pt x="0" y="14837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7DDF1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44000" tIns="360000" rIns="144000" bIns="216000" numCol="1" spcCol="1270" anchor="ctr" anchorCtr="0">
                <a:noAutofit/>
              </a:bodyPr>
              <a:lstStyle/>
              <a:p>
                <a:pPr lvl="0" algn="ctr" defTabSz="2266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Train data collectors</a:t>
                </a:r>
                <a:endParaRPr lang="en-GB" sz="1600" kern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F90B861D-EF1F-4DB4-977A-301B2A199E46}"/>
                  </a:ext>
                </a:extLst>
              </p:cNvPr>
              <p:cNvSpPr/>
              <p:nvPr/>
            </p:nvSpPr>
            <p:spPr>
              <a:xfrm>
                <a:off x="4175328" y="2525138"/>
                <a:ext cx="438412" cy="438412"/>
              </a:xfrm>
              <a:prstGeom prst="ellipse">
                <a:avLst/>
              </a:prstGeom>
              <a:solidFill>
                <a:srgbClr val="C7DDF1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8000" tIns="36000" rIns="108000" bIns="36000" numCol="1" spcCol="1270" anchor="ctr" anchorCtr="0">
                <a:noAutofit/>
              </a:bodyPr>
              <a:lstStyle/>
              <a:p>
                <a:pPr algn="ctr" defTabSz="2266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3</a:t>
                </a:r>
                <a:endParaRPr lang="ar-SA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F53909E-3510-41FD-A65D-D4EE522BF1DA}"/>
                </a:ext>
              </a:extLst>
            </p:cNvPr>
            <p:cNvGrpSpPr/>
            <p:nvPr/>
          </p:nvGrpSpPr>
          <p:grpSpPr>
            <a:xfrm>
              <a:off x="5312023" y="1696793"/>
              <a:ext cx="1590893" cy="1648255"/>
              <a:chOff x="5312023" y="2525138"/>
              <a:chExt cx="1590893" cy="1648255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378B081F-F85F-4EF0-9A03-9B4A0C239D35}"/>
                  </a:ext>
                </a:extLst>
              </p:cNvPr>
              <p:cNvSpPr/>
              <p:nvPr/>
            </p:nvSpPr>
            <p:spPr>
              <a:xfrm>
                <a:off x="5312023" y="2689670"/>
                <a:ext cx="1590893" cy="1483723"/>
              </a:xfrm>
              <a:custGeom>
                <a:avLst/>
                <a:gdLst>
                  <a:gd name="connsiteX0" fmla="*/ 0 w 2472872"/>
                  <a:gd name="connsiteY0" fmla="*/ 0 h 1483723"/>
                  <a:gd name="connsiteX1" fmla="*/ 2472872 w 2472872"/>
                  <a:gd name="connsiteY1" fmla="*/ 0 h 1483723"/>
                  <a:gd name="connsiteX2" fmla="*/ 2472872 w 2472872"/>
                  <a:gd name="connsiteY2" fmla="*/ 1483723 h 1483723"/>
                  <a:gd name="connsiteX3" fmla="*/ 0 w 2472872"/>
                  <a:gd name="connsiteY3" fmla="*/ 1483723 h 1483723"/>
                  <a:gd name="connsiteX4" fmla="*/ 0 w 2472872"/>
                  <a:gd name="connsiteY4" fmla="*/ 0 h 1483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2872" h="1483723">
                    <a:moveTo>
                      <a:pt x="0" y="0"/>
                    </a:moveTo>
                    <a:lnTo>
                      <a:pt x="2472872" y="0"/>
                    </a:lnTo>
                    <a:lnTo>
                      <a:pt x="2472872" y="1483723"/>
                    </a:lnTo>
                    <a:lnTo>
                      <a:pt x="0" y="14837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7DDF1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44000" tIns="360000" rIns="144000" bIns="216000" numCol="1" spcCol="1270" anchor="ctr" anchorCtr="0">
                <a:noAutofit/>
              </a:bodyPr>
              <a:lstStyle/>
              <a:p>
                <a:pPr lvl="0" algn="ctr" defTabSz="2266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Collect data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71AB357-50BE-42BC-8434-6CED8F12887E}"/>
                  </a:ext>
                </a:extLst>
              </p:cNvPr>
              <p:cNvSpPr/>
              <p:nvPr/>
            </p:nvSpPr>
            <p:spPr>
              <a:xfrm>
                <a:off x="5888263" y="2525138"/>
                <a:ext cx="438412" cy="438412"/>
              </a:xfrm>
              <a:prstGeom prst="ellipse">
                <a:avLst/>
              </a:prstGeom>
              <a:solidFill>
                <a:srgbClr val="C7DDF1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8000" tIns="36000" rIns="108000" bIns="36000" numCol="1" spcCol="1270" anchor="ctr" anchorCtr="0">
                <a:noAutofit/>
              </a:bodyPr>
              <a:lstStyle/>
              <a:p>
                <a:pPr algn="ctr" defTabSz="2266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4</a:t>
                </a:r>
                <a:endParaRPr lang="ar-SA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6C43414-8A94-4A0A-AEE8-6EAF918A4A66}"/>
                </a:ext>
              </a:extLst>
            </p:cNvPr>
            <p:cNvGrpSpPr/>
            <p:nvPr/>
          </p:nvGrpSpPr>
          <p:grpSpPr>
            <a:xfrm>
              <a:off x="7024958" y="1696793"/>
              <a:ext cx="1590893" cy="1648255"/>
              <a:chOff x="7024958" y="2525138"/>
              <a:chExt cx="1590893" cy="1648255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79C7C19-2D9D-4FC5-BA0D-9B42DEBBB355}"/>
                  </a:ext>
                </a:extLst>
              </p:cNvPr>
              <p:cNvSpPr/>
              <p:nvPr/>
            </p:nvSpPr>
            <p:spPr>
              <a:xfrm>
                <a:off x="7024958" y="2689670"/>
                <a:ext cx="1590893" cy="1483723"/>
              </a:xfrm>
              <a:custGeom>
                <a:avLst/>
                <a:gdLst>
                  <a:gd name="connsiteX0" fmla="*/ 0 w 2472872"/>
                  <a:gd name="connsiteY0" fmla="*/ 0 h 1483723"/>
                  <a:gd name="connsiteX1" fmla="*/ 2472872 w 2472872"/>
                  <a:gd name="connsiteY1" fmla="*/ 0 h 1483723"/>
                  <a:gd name="connsiteX2" fmla="*/ 2472872 w 2472872"/>
                  <a:gd name="connsiteY2" fmla="*/ 1483723 h 1483723"/>
                  <a:gd name="connsiteX3" fmla="*/ 0 w 2472872"/>
                  <a:gd name="connsiteY3" fmla="*/ 1483723 h 1483723"/>
                  <a:gd name="connsiteX4" fmla="*/ 0 w 2472872"/>
                  <a:gd name="connsiteY4" fmla="*/ 0 h 1483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2872" h="1483723">
                    <a:moveTo>
                      <a:pt x="0" y="0"/>
                    </a:moveTo>
                    <a:lnTo>
                      <a:pt x="2472872" y="0"/>
                    </a:lnTo>
                    <a:lnTo>
                      <a:pt x="2472872" y="1483723"/>
                    </a:lnTo>
                    <a:lnTo>
                      <a:pt x="0" y="14837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7DDF1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44000" tIns="360000" rIns="144000" bIns="216000" numCol="1" spcCol="1270" anchor="ctr" anchorCtr="0">
                <a:noAutofit/>
              </a:bodyPr>
              <a:lstStyle/>
              <a:p>
                <a:pPr lvl="0" algn="ctr" defTabSz="2266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Analyse data </a:t>
                </a:r>
                <a:endParaRPr lang="en-GB" sz="1600" kern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75ED44A8-8B3A-450F-BC8A-6E02298B508B}"/>
                  </a:ext>
                </a:extLst>
              </p:cNvPr>
              <p:cNvSpPr/>
              <p:nvPr/>
            </p:nvSpPr>
            <p:spPr>
              <a:xfrm>
                <a:off x="7601198" y="2525138"/>
                <a:ext cx="438412" cy="438412"/>
              </a:xfrm>
              <a:prstGeom prst="ellipse">
                <a:avLst/>
              </a:prstGeom>
              <a:solidFill>
                <a:srgbClr val="C7DDF1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8000" tIns="36000" rIns="108000" bIns="36000" numCol="1" spcCol="1270" anchor="ctr" anchorCtr="0">
                <a:noAutofit/>
              </a:bodyPr>
              <a:lstStyle/>
              <a:p>
                <a:pPr algn="ctr" defTabSz="2266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5</a:t>
                </a:r>
                <a:endParaRPr lang="ar-SA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F0DD33E7-1CD4-456F-809F-4707EF30C72E}"/>
                </a:ext>
              </a:extLst>
            </p:cNvPr>
            <p:cNvGrpSpPr/>
            <p:nvPr/>
          </p:nvGrpSpPr>
          <p:grpSpPr>
            <a:xfrm>
              <a:off x="10450830" y="1696793"/>
              <a:ext cx="1590893" cy="1648255"/>
              <a:chOff x="10450830" y="2525138"/>
              <a:chExt cx="1590893" cy="1648255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91597328-E2CE-4196-A959-82840AB921F1}"/>
                  </a:ext>
                </a:extLst>
              </p:cNvPr>
              <p:cNvSpPr/>
              <p:nvPr/>
            </p:nvSpPr>
            <p:spPr>
              <a:xfrm>
                <a:off x="10450830" y="2689670"/>
                <a:ext cx="1590893" cy="1483723"/>
              </a:xfrm>
              <a:custGeom>
                <a:avLst/>
                <a:gdLst>
                  <a:gd name="connsiteX0" fmla="*/ 0 w 2472872"/>
                  <a:gd name="connsiteY0" fmla="*/ 0 h 1483723"/>
                  <a:gd name="connsiteX1" fmla="*/ 2472872 w 2472872"/>
                  <a:gd name="connsiteY1" fmla="*/ 0 h 1483723"/>
                  <a:gd name="connsiteX2" fmla="*/ 2472872 w 2472872"/>
                  <a:gd name="connsiteY2" fmla="*/ 1483723 h 1483723"/>
                  <a:gd name="connsiteX3" fmla="*/ 0 w 2472872"/>
                  <a:gd name="connsiteY3" fmla="*/ 1483723 h 1483723"/>
                  <a:gd name="connsiteX4" fmla="*/ 0 w 2472872"/>
                  <a:gd name="connsiteY4" fmla="*/ 0 h 1483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2872" h="1483723">
                    <a:moveTo>
                      <a:pt x="0" y="0"/>
                    </a:moveTo>
                    <a:lnTo>
                      <a:pt x="2472872" y="0"/>
                    </a:lnTo>
                    <a:lnTo>
                      <a:pt x="2472872" y="1483723"/>
                    </a:lnTo>
                    <a:lnTo>
                      <a:pt x="0" y="14837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7DDF1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44000" tIns="360000" rIns="144000" bIns="216000" numCol="1" spcCol="1270" anchor="ctr" anchorCtr="0">
                <a:noAutofit/>
              </a:bodyPr>
              <a:lstStyle/>
              <a:p>
                <a:pPr lvl="0" algn="ctr" defTabSz="2266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Curate data</a:t>
                </a:r>
                <a:endParaRPr lang="en-GB" sz="1600" kern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7896055-8ABF-46E7-92D9-BDC913AEC65B}"/>
                  </a:ext>
                </a:extLst>
              </p:cNvPr>
              <p:cNvSpPr/>
              <p:nvPr/>
            </p:nvSpPr>
            <p:spPr>
              <a:xfrm>
                <a:off x="11027070" y="2525138"/>
                <a:ext cx="438412" cy="438412"/>
              </a:xfrm>
              <a:prstGeom prst="ellipse">
                <a:avLst/>
              </a:prstGeom>
              <a:solidFill>
                <a:srgbClr val="C7DDF1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8000" tIns="36000" rIns="108000" bIns="36000" numCol="1" spcCol="1270" anchor="ctr" anchorCtr="0">
                <a:noAutofit/>
              </a:bodyPr>
              <a:lstStyle/>
              <a:p>
                <a:pPr algn="ctr" defTabSz="2266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7</a:t>
                </a: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61EFD74-8A59-41F9-8F5D-2DF4A4DB7DCE}"/>
                </a:ext>
              </a:extLst>
            </p:cNvPr>
            <p:cNvGrpSpPr/>
            <p:nvPr/>
          </p:nvGrpSpPr>
          <p:grpSpPr>
            <a:xfrm>
              <a:off x="8737893" y="1696793"/>
              <a:ext cx="1590893" cy="1648255"/>
              <a:chOff x="8737893" y="2525138"/>
              <a:chExt cx="1590893" cy="1648255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C8B4ED-84E0-44C6-9EBA-965B26EB82D8}"/>
                  </a:ext>
                </a:extLst>
              </p:cNvPr>
              <p:cNvSpPr/>
              <p:nvPr/>
            </p:nvSpPr>
            <p:spPr>
              <a:xfrm>
                <a:off x="8737893" y="2689670"/>
                <a:ext cx="1590893" cy="1483723"/>
              </a:xfrm>
              <a:custGeom>
                <a:avLst/>
                <a:gdLst>
                  <a:gd name="connsiteX0" fmla="*/ 0 w 2472872"/>
                  <a:gd name="connsiteY0" fmla="*/ 0 h 1483723"/>
                  <a:gd name="connsiteX1" fmla="*/ 2472872 w 2472872"/>
                  <a:gd name="connsiteY1" fmla="*/ 0 h 1483723"/>
                  <a:gd name="connsiteX2" fmla="*/ 2472872 w 2472872"/>
                  <a:gd name="connsiteY2" fmla="*/ 1483723 h 1483723"/>
                  <a:gd name="connsiteX3" fmla="*/ 0 w 2472872"/>
                  <a:gd name="connsiteY3" fmla="*/ 1483723 h 1483723"/>
                  <a:gd name="connsiteX4" fmla="*/ 0 w 2472872"/>
                  <a:gd name="connsiteY4" fmla="*/ 0 h 1483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2872" h="1483723">
                    <a:moveTo>
                      <a:pt x="0" y="0"/>
                    </a:moveTo>
                    <a:lnTo>
                      <a:pt x="2472872" y="0"/>
                    </a:lnTo>
                    <a:lnTo>
                      <a:pt x="2472872" y="1483723"/>
                    </a:lnTo>
                    <a:lnTo>
                      <a:pt x="0" y="14837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7DDF1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44000" tIns="360000" rIns="144000" bIns="216000" numCol="1" spcCol="1270" anchor="ctr" anchorCtr="0">
                <a:noAutofit/>
              </a:bodyPr>
              <a:lstStyle/>
              <a:p>
                <a:pPr lvl="0" algn="ctr" defTabSz="2266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Interpret, communicate &amp; use data</a:t>
                </a: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0E7D3152-247A-47E2-8268-76D364851D2D}"/>
                  </a:ext>
                </a:extLst>
              </p:cNvPr>
              <p:cNvSpPr/>
              <p:nvPr/>
            </p:nvSpPr>
            <p:spPr>
              <a:xfrm>
                <a:off x="9314133" y="2525138"/>
                <a:ext cx="438412" cy="438412"/>
              </a:xfrm>
              <a:prstGeom prst="ellipse">
                <a:avLst/>
              </a:prstGeom>
              <a:solidFill>
                <a:srgbClr val="C7DDF1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8000" tIns="36000" rIns="108000" bIns="36000" numCol="1" spcCol="1270" anchor="ctr" anchorCtr="0">
                <a:noAutofit/>
              </a:bodyPr>
              <a:lstStyle/>
              <a:p>
                <a:pPr algn="ctr" defTabSz="2266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6</a:t>
                </a:r>
                <a:endParaRPr lang="ar-SA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60899624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84D8390B-55BB-DC68-6C38-234C5F4C2E56}"/>
              </a:ext>
            </a:extLst>
          </p:cNvPr>
          <p:cNvGrpSpPr/>
          <p:nvPr/>
        </p:nvGrpSpPr>
        <p:grpSpPr>
          <a:xfrm>
            <a:off x="-1235" y="-815"/>
            <a:ext cx="9220539" cy="611122"/>
            <a:chOff x="-1235" y="-815"/>
            <a:chExt cx="9220539" cy="61112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D478BE-FBDA-DC64-8558-B8C0FB8235B4}"/>
                </a:ext>
              </a:extLst>
            </p:cNvPr>
            <p:cNvSpPr txBox="1"/>
            <p:nvPr/>
          </p:nvSpPr>
          <p:spPr>
            <a:xfrm>
              <a:off x="734150" y="21600"/>
              <a:ext cx="848515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What is </a:t>
              </a:r>
              <a:r>
                <a:rPr lang="en-GB" sz="3200" dirty="0" err="1">
                  <a:solidFill>
                    <a:srgbClr val="595959"/>
                  </a:solidFill>
                </a:rPr>
                <a:t>CSPro</a:t>
              </a:r>
              <a:r>
                <a:rPr lang="en-GB" sz="3200" dirty="0">
                  <a:solidFill>
                    <a:srgbClr val="595959"/>
                  </a:solidFill>
                </a:rPr>
                <a:t>?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BBCD590-2449-7FDC-111E-501E5119F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3" name="Sentence stem">
            <a:extLst>
              <a:ext uri="{FF2B5EF4-FFF2-40B4-BE49-F238E27FC236}">
                <a16:creationId xmlns:a16="http://schemas.microsoft.com/office/drawing/2014/main" id="{B8226D78-0CB1-C40C-31A6-96FFD54C3B99}"/>
              </a:ext>
            </a:extLst>
          </p:cNvPr>
          <p:cNvSpPr txBox="1"/>
          <p:nvPr/>
        </p:nvSpPr>
        <p:spPr>
          <a:xfrm>
            <a:off x="624650" y="2140849"/>
            <a:ext cx="6420948" cy="76040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Census Survey and Processing system (</a:t>
            </a:r>
            <a:r>
              <a:rPr lang="en-GB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CSPro</a:t>
            </a: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is:</a:t>
            </a:r>
          </a:p>
        </p:txBody>
      </p:sp>
      <p:sp>
        <p:nvSpPr>
          <p:cNvPr id="11" name="bulletText1">
            <a:extLst>
              <a:ext uri="{FF2B5EF4-FFF2-40B4-BE49-F238E27FC236}">
                <a16:creationId xmlns:a16="http://schemas.microsoft.com/office/drawing/2014/main" id="{4CD854EF-B557-7BB2-E6AB-B4C3BEC54913}"/>
              </a:ext>
            </a:extLst>
          </p:cNvPr>
          <p:cNvSpPr txBox="1"/>
          <p:nvPr/>
        </p:nvSpPr>
        <p:spPr>
          <a:xfrm>
            <a:off x="1341279" y="3262251"/>
            <a:ext cx="6422387" cy="46166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opensource software package </a:t>
            </a:r>
          </a:p>
        </p:txBody>
      </p:sp>
      <p:sp>
        <p:nvSpPr>
          <p:cNvPr id="17" name="bulletText2">
            <a:extLst>
              <a:ext uri="{FF2B5EF4-FFF2-40B4-BE49-F238E27FC236}">
                <a16:creationId xmlns:a16="http://schemas.microsoft.com/office/drawing/2014/main" id="{51A59828-2E75-79F8-BB08-C77BB318348E}"/>
              </a:ext>
            </a:extLst>
          </p:cNvPr>
          <p:cNvSpPr txBox="1"/>
          <p:nvPr/>
        </p:nvSpPr>
        <p:spPr>
          <a:xfrm>
            <a:off x="1341279" y="4022220"/>
            <a:ext cx="6420948" cy="83099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developed by the US Census Bureau specifically for surveys</a:t>
            </a:r>
          </a:p>
        </p:txBody>
      </p:sp>
      <p:pic>
        <p:nvPicPr>
          <p:cNvPr id="23" name="bullet01">
            <a:extLst>
              <a:ext uri="{FF2B5EF4-FFF2-40B4-BE49-F238E27FC236}">
                <a16:creationId xmlns:a16="http://schemas.microsoft.com/office/drawing/2014/main" id="{2516FE80-3176-D296-8EB5-1E4FFB1E18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09" y="3431883"/>
            <a:ext cx="117692" cy="122400"/>
          </a:xfrm>
          <a:prstGeom prst="rect">
            <a:avLst/>
          </a:prstGeom>
        </p:spPr>
      </p:pic>
      <p:pic>
        <p:nvPicPr>
          <p:cNvPr id="24" name="bullet02">
            <a:extLst>
              <a:ext uri="{FF2B5EF4-FFF2-40B4-BE49-F238E27FC236}">
                <a16:creationId xmlns:a16="http://schemas.microsoft.com/office/drawing/2014/main" id="{453C998B-425B-4701-413E-26DE746BD5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09" y="4207401"/>
            <a:ext cx="117692" cy="1224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EFC87D8C-C340-44CF-915A-7032634CA5AA}"/>
              </a:ext>
            </a:extLst>
          </p:cNvPr>
          <p:cNvGrpSpPr/>
          <p:nvPr/>
        </p:nvGrpSpPr>
        <p:grpSpPr>
          <a:xfrm>
            <a:off x="7530748" y="1924351"/>
            <a:ext cx="3228296" cy="3009298"/>
            <a:chOff x="7244075" y="1892302"/>
            <a:chExt cx="3682701" cy="3432877"/>
          </a:xfrm>
        </p:grpSpPr>
        <p:sp>
          <p:nvSpPr>
            <p:cNvPr id="30" name="circle">
              <a:extLst>
                <a:ext uri="{FF2B5EF4-FFF2-40B4-BE49-F238E27FC236}">
                  <a16:creationId xmlns:a16="http://schemas.microsoft.com/office/drawing/2014/main" id="{050256CE-3EE3-CF47-B986-81DE604EC959}"/>
                </a:ext>
              </a:extLst>
            </p:cNvPr>
            <p:cNvSpPr/>
            <p:nvPr/>
          </p:nvSpPr>
          <p:spPr>
            <a:xfrm>
              <a:off x="7368988" y="1892302"/>
              <a:ext cx="3432877" cy="3432877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E9CF0E7-C5F1-9FDF-9DA1-A182E2598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44075" y="2232431"/>
              <a:ext cx="3682701" cy="267444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84832501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DA79D82-BEB4-99E2-1CBA-6365809F60AB}"/>
              </a:ext>
            </a:extLst>
          </p:cNvPr>
          <p:cNvGrpSpPr/>
          <p:nvPr/>
        </p:nvGrpSpPr>
        <p:grpSpPr>
          <a:xfrm>
            <a:off x="-1235" y="-815"/>
            <a:ext cx="9220539" cy="611122"/>
            <a:chOff x="-1235" y="-815"/>
            <a:chExt cx="9220539" cy="61112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CA07829-8040-285E-BC66-A060CBBEECDA}"/>
                </a:ext>
              </a:extLst>
            </p:cNvPr>
            <p:cNvSpPr txBox="1"/>
            <p:nvPr/>
          </p:nvSpPr>
          <p:spPr>
            <a:xfrm>
              <a:off x="734150" y="21600"/>
              <a:ext cx="848515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What is the HHFA </a:t>
              </a:r>
              <a:r>
                <a:rPr lang="en-GB" sz="3200" dirty="0" err="1">
                  <a:solidFill>
                    <a:srgbClr val="595959"/>
                  </a:solidFill>
                </a:rPr>
                <a:t>CSPro</a:t>
              </a:r>
              <a:r>
                <a:rPr lang="en-GB" sz="3200" dirty="0">
                  <a:solidFill>
                    <a:srgbClr val="595959"/>
                  </a:solidFill>
                </a:rPr>
                <a:t> tool? 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474C663-32D6-60AE-19D5-13212D401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pic>
        <p:nvPicPr>
          <p:cNvPr id="17" name="mod1 img">
            <a:extLst>
              <a:ext uri="{FF2B5EF4-FFF2-40B4-BE49-F238E27FC236}">
                <a16:creationId xmlns:a16="http://schemas.microsoft.com/office/drawing/2014/main" id="{78A1E86D-6A1D-8211-ECE7-E7FD8CF6E2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59728" y="1657551"/>
            <a:ext cx="1270937" cy="1798537"/>
          </a:xfrm>
          <a:prstGeom prst="rect">
            <a:avLst/>
          </a:prstGeom>
        </p:spPr>
      </p:pic>
      <p:pic>
        <p:nvPicPr>
          <p:cNvPr id="18" name="mod2 img">
            <a:extLst>
              <a:ext uri="{FF2B5EF4-FFF2-40B4-BE49-F238E27FC236}">
                <a16:creationId xmlns:a16="http://schemas.microsoft.com/office/drawing/2014/main" id="{775C731E-0EA4-7D31-1495-6B594EBCE7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7621" y="1643270"/>
            <a:ext cx="1270828" cy="1798382"/>
          </a:xfrm>
          <a:prstGeom prst="rect">
            <a:avLst/>
          </a:prstGeom>
        </p:spPr>
      </p:pic>
      <p:pic>
        <p:nvPicPr>
          <p:cNvPr id="19" name="mod3 img">
            <a:extLst>
              <a:ext uri="{FF2B5EF4-FFF2-40B4-BE49-F238E27FC236}">
                <a16:creationId xmlns:a16="http://schemas.microsoft.com/office/drawing/2014/main" id="{5FF7C426-3FD5-76FA-1AFA-19DD926FF0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59838" y="3881655"/>
            <a:ext cx="1270828" cy="1798382"/>
          </a:xfrm>
          <a:prstGeom prst="rect">
            <a:avLst/>
          </a:prstGeom>
        </p:spPr>
      </p:pic>
      <p:pic>
        <p:nvPicPr>
          <p:cNvPr id="20" name="mod4 img">
            <a:extLst>
              <a:ext uri="{FF2B5EF4-FFF2-40B4-BE49-F238E27FC236}">
                <a16:creationId xmlns:a16="http://schemas.microsoft.com/office/drawing/2014/main" id="{1D151908-3A51-5C53-C766-763F80AC13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7621" y="3881655"/>
            <a:ext cx="1270828" cy="17983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CF02AD-662A-493B-BEF7-241C180FD3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60" y="1657551"/>
            <a:ext cx="6053208" cy="402248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7070B5B4-6223-4A43-9065-6B8CB072BAA4}"/>
              </a:ext>
            </a:extLst>
          </p:cNvPr>
          <p:cNvSpPr/>
          <p:nvPr/>
        </p:nvSpPr>
        <p:spPr>
          <a:xfrm flipH="1">
            <a:off x="7290944" y="3429000"/>
            <a:ext cx="300306" cy="384904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57914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DCC8A2C-6120-76C3-B939-E9299EFE0949}"/>
              </a:ext>
            </a:extLst>
          </p:cNvPr>
          <p:cNvGrpSpPr/>
          <p:nvPr/>
        </p:nvGrpSpPr>
        <p:grpSpPr>
          <a:xfrm>
            <a:off x="-1235" y="-815"/>
            <a:ext cx="9220539" cy="611122"/>
            <a:chOff x="-1235" y="-815"/>
            <a:chExt cx="9220539" cy="61112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118E1F-C1A8-715F-EE0B-F7A6CEEAB543}"/>
                </a:ext>
              </a:extLst>
            </p:cNvPr>
            <p:cNvSpPr txBox="1"/>
            <p:nvPr/>
          </p:nvSpPr>
          <p:spPr>
            <a:xfrm>
              <a:off x="734150" y="21600"/>
              <a:ext cx="848515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What is the HHFA </a:t>
              </a:r>
              <a:r>
                <a:rPr lang="en-GB" sz="3200" dirty="0" err="1">
                  <a:solidFill>
                    <a:srgbClr val="595959"/>
                  </a:solidFill>
                </a:rPr>
                <a:t>CSPro</a:t>
              </a:r>
              <a:r>
                <a:rPr lang="en-GB" sz="3200" dirty="0">
                  <a:solidFill>
                    <a:srgbClr val="595959"/>
                  </a:solidFill>
                </a:rPr>
                <a:t> tool? 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C1A2BEC-2B06-46D7-82EB-769C93FAD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grpSp>
        <p:nvGrpSpPr>
          <p:cNvPr id="13" name="circle 3">
            <a:extLst>
              <a:ext uri="{FF2B5EF4-FFF2-40B4-BE49-F238E27FC236}">
                <a16:creationId xmlns:a16="http://schemas.microsoft.com/office/drawing/2014/main" id="{FC32130E-3345-0AD0-B8EB-DCF90367F5DF}"/>
              </a:ext>
            </a:extLst>
          </p:cNvPr>
          <p:cNvGrpSpPr>
            <a:grpSpLocks noChangeAspect="1"/>
          </p:cNvGrpSpPr>
          <p:nvPr/>
        </p:nvGrpSpPr>
        <p:grpSpPr>
          <a:xfrm>
            <a:off x="7603068" y="2018967"/>
            <a:ext cx="2818800" cy="2818800"/>
            <a:chOff x="470234" y="1852537"/>
            <a:chExt cx="2295039" cy="2295039"/>
          </a:xfrm>
        </p:grpSpPr>
        <p:sp>
          <p:nvSpPr>
            <p:cNvPr id="14" name="circle">
              <a:extLst>
                <a:ext uri="{FF2B5EF4-FFF2-40B4-BE49-F238E27FC236}">
                  <a16:creationId xmlns:a16="http://schemas.microsoft.com/office/drawing/2014/main" id="{3B1D878F-1BEA-9075-9FD7-BE095F961922}"/>
                </a:ext>
              </a:extLst>
            </p:cNvPr>
            <p:cNvSpPr/>
            <p:nvPr/>
          </p:nvSpPr>
          <p:spPr>
            <a:xfrm>
              <a:off x="470234" y="1852537"/>
              <a:ext cx="2295039" cy="2295039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293B72D-EAF9-CF8B-EA5A-ADEF52B6E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195" y="2421263"/>
              <a:ext cx="1516738" cy="1158618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C81335-05C7-DDA3-EC60-4A068BA1D0A4}"/>
              </a:ext>
            </a:extLst>
          </p:cNvPr>
          <p:cNvGrpSpPr/>
          <p:nvPr/>
        </p:nvGrpSpPr>
        <p:grpSpPr>
          <a:xfrm>
            <a:off x="1723543" y="2020233"/>
            <a:ext cx="2817534" cy="2817534"/>
            <a:chOff x="2028568" y="2003069"/>
            <a:chExt cx="2399666" cy="2399666"/>
          </a:xfrm>
        </p:grpSpPr>
        <p:sp>
          <p:nvSpPr>
            <p:cNvPr id="8" name="circle">
              <a:extLst>
                <a:ext uri="{FF2B5EF4-FFF2-40B4-BE49-F238E27FC236}">
                  <a16:creationId xmlns:a16="http://schemas.microsoft.com/office/drawing/2014/main" id="{0FF48EC7-06E2-091C-1B68-083B29EAF1F8}"/>
                </a:ext>
              </a:extLst>
            </p:cNvPr>
            <p:cNvSpPr/>
            <p:nvPr/>
          </p:nvSpPr>
          <p:spPr>
            <a:xfrm>
              <a:off x="2028568" y="2003069"/>
              <a:ext cx="2399666" cy="2399666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core qu">
              <a:extLst>
                <a:ext uri="{FF2B5EF4-FFF2-40B4-BE49-F238E27FC236}">
                  <a16:creationId xmlns:a16="http://schemas.microsoft.com/office/drawing/2014/main" id="{7FC200D4-860D-8D64-A8F5-E1319B187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6837" y="2654553"/>
              <a:ext cx="1363128" cy="1096698"/>
            </a:xfrm>
            <a:prstGeom prst="rect">
              <a:avLst/>
            </a:prstGeom>
          </p:spPr>
        </p:pic>
      </p:grp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F95ABDF8-7B7D-4671-CFD3-E8806365C6E4}"/>
              </a:ext>
            </a:extLst>
          </p:cNvPr>
          <p:cNvSpPr/>
          <p:nvPr/>
        </p:nvSpPr>
        <p:spPr>
          <a:xfrm>
            <a:off x="5494374" y="3135979"/>
            <a:ext cx="1203251" cy="584775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2">
            <a:extLst>
              <a:ext uri="{FF2B5EF4-FFF2-40B4-BE49-F238E27FC236}">
                <a16:creationId xmlns:a16="http://schemas.microsoft.com/office/drawing/2014/main" id="{6E41BFA9-481A-4CE1-B427-504242E92215}"/>
              </a:ext>
            </a:extLst>
          </p:cNvPr>
          <p:cNvSpPr txBox="1"/>
          <p:nvPr/>
        </p:nvSpPr>
        <p:spPr>
          <a:xfrm>
            <a:off x="1653376" y="5100823"/>
            <a:ext cx="2957868" cy="759062"/>
          </a:xfrm>
          <a:prstGeom prst="rect">
            <a:avLst/>
          </a:prstGeom>
          <a:noFill/>
        </p:spPr>
        <p:txBody>
          <a:bodyPr vert="horz" wrap="square" lIns="91440" tIns="90000" rIns="91440" bIns="9000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rgbClr val="595959"/>
                </a:solidFill>
              </a:rPr>
              <a:t>HHFA questionnaire country adaptation</a:t>
            </a:r>
            <a:endParaRPr lang="en-GB" sz="2400" dirty="0">
              <a:solidFill>
                <a:srgbClr val="595959"/>
              </a:solidFill>
            </a:endParaRPr>
          </a:p>
        </p:txBody>
      </p:sp>
      <p:sp>
        <p:nvSpPr>
          <p:cNvPr id="19" name="textbox2">
            <a:extLst>
              <a:ext uri="{FF2B5EF4-FFF2-40B4-BE49-F238E27FC236}">
                <a16:creationId xmlns:a16="http://schemas.microsoft.com/office/drawing/2014/main" id="{56D93239-135B-4CED-8368-964AFFC4249B}"/>
              </a:ext>
            </a:extLst>
          </p:cNvPr>
          <p:cNvSpPr txBox="1"/>
          <p:nvPr/>
        </p:nvSpPr>
        <p:spPr>
          <a:xfrm>
            <a:off x="7580758" y="5100823"/>
            <a:ext cx="2837481" cy="759062"/>
          </a:xfrm>
          <a:prstGeom prst="rect">
            <a:avLst/>
          </a:prstGeom>
          <a:noFill/>
        </p:spPr>
        <p:txBody>
          <a:bodyPr vert="horz" wrap="square" lIns="91440" tIns="90000" rIns="91440" bIns="9000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>
                <a:solidFill>
                  <a:srgbClr val="595959"/>
                </a:solidFill>
              </a:rPr>
              <a:t>HHFA CSPro tool</a:t>
            </a:r>
          </a:p>
          <a:p>
            <a:pPr algn="ctr"/>
            <a:r>
              <a:rPr lang="en-GB" sz="2400">
                <a:solidFill>
                  <a:srgbClr val="595959"/>
                </a:solidFill>
              </a:rPr>
              <a:t>country adaptation</a:t>
            </a:r>
            <a:endParaRPr lang="en-GB" sz="2400" dirty="0">
              <a:solidFill>
                <a:srgbClr val="595959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46479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046A74-8104-9448-829C-10D38605A2CC}"/>
              </a:ext>
            </a:extLst>
          </p:cNvPr>
          <p:cNvGrpSpPr/>
          <p:nvPr/>
        </p:nvGrpSpPr>
        <p:grpSpPr>
          <a:xfrm>
            <a:off x="-1235" y="-815"/>
            <a:ext cx="9220539" cy="611122"/>
            <a:chOff x="-1235" y="-815"/>
            <a:chExt cx="9220539" cy="61112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B2F0AB-B00D-6734-8352-B9006F37FE73}"/>
                </a:ext>
              </a:extLst>
            </p:cNvPr>
            <p:cNvSpPr txBox="1"/>
            <p:nvPr/>
          </p:nvSpPr>
          <p:spPr>
            <a:xfrm>
              <a:off x="734150" y="21600"/>
              <a:ext cx="848515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What is the HHFA </a:t>
              </a:r>
              <a:r>
                <a:rPr lang="en-GB" sz="3200" dirty="0" err="1">
                  <a:solidFill>
                    <a:srgbClr val="595959"/>
                  </a:solidFill>
                </a:rPr>
                <a:t>CSPro</a:t>
              </a:r>
              <a:r>
                <a:rPr lang="en-GB" sz="3200" dirty="0">
                  <a:solidFill>
                    <a:srgbClr val="595959"/>
                  </a:solidFill>
                </a:rPr>
                <a:t> tool? 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BE59C65-5E2E-D040-7576-ACAF87D61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8A8F988-669C-C974-F61D-83212BE6E9F3}"/>
              </a:ext>
            </a:extLst>
          </p:cNvPr>
          <p:cNvSpPr txBox="1"/>
          <p:nvPr/>
        </p:nvSpPr>
        <p:spPr>
          <a:xfrm>
            <a:off x="609456" y="4842009"/>
            <a:ext cx="10973087" cy="1343253"/>
          </a:xfrm>
          <a:prstGeom prst="rect">
            <a:avLst/>
          </a:prstGeom>
          <a:solidFill>
            <a:srgbClr val="31B09C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/>
              <a:t>https://cspro.hhfa.online/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8BFEF6-0A8E-9D36-7E14-F283D17C3A53}"/>
              </a:ext>
            </a:extLst>
          </p:cNvPr>
          <p:cNvSpPr/>
          <p:nvPr/>
        </p:nvSpPr>
        <p:spPr>
          <a:xfrm>
            <a:off x="536770" y="4842009"/>
            <a:ext cx="80255" cy="1343253"/>
          </a:xfrm>
          <a:prstGeom prst="rect">
            <a:avLst/>
          </a:prstGeom>
          <a:solidFill>
            <a:srgbClr val="1B95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FEC684-675C-4B08-942A-9E0CA7D21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999" y="1168622"/>
            <a:ext cx="10925999" cy="336412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E17C1188-615A-4E53-A8A8-BB4D4F52C8F9}"/>
              </a:ext>
            </a:extLst>
          </p:cNvPr>
          <p:cNvSpPr/>
          <p:nvPr/>
        </p:nvSpPr>
        <p:spPr>
          <a:xfrm rot="13494250">
            <a:off x="10234336" y="3833083"/>
            <a:ext cx="597703" cy="27494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901467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06522A6-04D0-5439-3E64-BBB0DC13924A}"/>
              </a:ext>
            </a:extLst>
          </p:cNvPr>
          <p:cNvGrpSpPr/>
          <p:nvPr/>
        </p:nvGrpSpPr>
        <p:grpSpPr>
          <a:xfrm>
            <a:off x="-1235" y="-815"/>
            <a:ext cx="9220539" cy="611122"/>
            <a:chOff x="-1235" y="-815"/>
            <a:chExt cx="9220539" cy="61112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6D076F-5A78-F7C8-68BD-A8C75FDFBF10}"/>
                </a:ext>
              </a:extLst>
            </p:cNvPr>
            <p:cNvSpPr txBox="1"/>
            <p:nvPr/>
          </p:nvSpPr>
          <p:spPr>
            <a:xfrm>
              <a:off x="734150" y="21600"/>
              <a:ext cx="848515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Collecting HHFA data using the </a:t>
              </a:r>
              <a:r>
                <a:rPr lang="en-GB" sz="3200" dirty="0" err="1">
                  <a:solidFill>
                    <a:srgbClr val="595959"/>
                  </a:solidFill>
                </a:rPr>
                <a:t>CSPro</a:t>
              </a:r>
              <a:r>
                <a:rPr lang="en-GB" sz="3200" dirty="0">
                  <a:solidFill>
                    <a:srgbClr val="595959"/>
                  </a:solidFill>
                </a:rPr>
                <a:t> tool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68FBABA-7C8A-F47C-FF86-F922CF5BF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7" name="textbox1">
            <a:extLst>
              <a:ext uri="{FF2B5EF4-FFF2-40B4-BE49-F238E27FC236}">
                <a16:creationId xmlns:a16="http://schemas.microsoft.com/office/drawing/2014/main" id="{4B9D730C-30F8-7D08-F1F6-D45D08010413}"/>
              </a:ext>
            </a:extLst>
          </p:cNvPr>
          <p:cNvSpPr txBox="1"/>
          <p:nvPr/>
        </p:nvSpPr>
        <p:spPr>
          <a:xfrm>
            <a:off x="2750236" y="1475090"/>
            <a:ext cx="2699343" cy="759062"/>
          </a:xfrm>
          <a:prstGeom prst="rect">
            <a:avLst/>
          </a:prstGeom>
          <a:noFill/>
        </p:spPr>
        <p:txBody>
          <a:bodyPr vert="horz" wrap="square" lIns="91440" tIns="90000" rIns="91440" bIns="9000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rgbClr val="595959"/>
                </a:solidFill>
              </a:rPr>
              <a:t>HHFA</a:t>
            </a:r>
          </a:p>
          <a:p>
            <a:pPr algn="ctr"/>
            <a:r>
              <a:rPr lang="en-GB" sz="2400" dirty="0">
                <a:solidFill>
                  <a:srgbClr val="595959"/>
                </a:solidFill>
              </a:rPr>
              <a:t>questionnaires</a:t>
            </a:r>
          </a:p>
        </p:txBody>
      </p:sp>
      <p:grpSp>
        <p:nvGrpSpPr>
          <p:cNvPr id="11" name="circle 2">
            <a:extLst>
              <a:ext uri="{FF2B5EF4-FFF2-40B4-BE49-F238E27FC236}">
                <a16:creationId xmlns:a16="http://schemas.microsoft.com/office/drawing/2014/main" id="{F3CE5A6B-AA7B-0076-D98F-5AB76565D44C}"/>
              </a:ext>
            </a:extLst>
          </p:cNvPr>
          <p:cNvGrpSpPr/>
          <p:nvPr/>
        </p:nvGrpSpPr>
        <p:grpSpPr>
          <a:xfrm>
            <a:off x="812918" y="3506594"/>
            <a:ext cx="1869087" cy="1869087"/>
            <a:chOff x="470234" y="1852537"/>
            <a:chExt cx="2295039" cy="2295039"/>
          </a:xfrm>
        </p:grpSpPr>
        <p:sp>
          <p:nvSpPr>
            <p:cNvPr id="12" name="circle">
              <a:extLst>
                <a:ext uri="{FF2B5EF4-FFF2-40B4-BE49-F238E27FC236}">
                  <a16:creationId xmlns:a16="http://schemas.microsoft.com/office/drawing/2014/main" id="{3F03DE84-4242-6E81-9675-AB05EBE70CEA}"/>
                </a:ext>
              </a:extLst>
            </p:cNvPr>
            <p:cNvSpPr/>
            <p:nvPr/>
          </p:nvSpPr>
          <p:spPr>
            <a:xfrm>
              <a:off x="470234" y="1852537"/>
              <a:ext cx="2295039" cy="2295039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A1FC3DE-11B2-0484-EBC3-DC882CDCD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639" y="2454013"/>
              <a:ext cx="1416849" cy="1082314"/>
            </a:xfrm>
            <a:prstGeom prst="rect">
              <a:avLst/>
            </a:prstGeom>
          </p:spPr>
        </p:pic>
      </p:grpSp>
      <p:grpSp>
        <p:nvGrpSpPr>
          <p:cNvPr id="14" name="circle 3">
            <a:extLst>
              <a:ext uri="{FF2B5EF4-FFF2-40B4-BE49-F238E27FC236}">
                <a16:creationId xmlns:a16="http://schemas.microsoft.com/office/drawing/2014/main" id="{5C2CE882-ECCB-3B25-D186-79D1D6C623C7}"/>
              </a:ext>
            </a:extLst>
          </p:cNvPr>
          <p:cNvGrpSpPr/>
          <p:nvPr/>
        </p:nvGrpSpPr>
        <p:grpSpPr>
          <a:xfrm>
            <a:off x="3768087" y="3488138"/>
            <a:ext cx="1869087" cy="1869087"/>
            <a:chOff x="470234" y="1852537"/>
            <a:chExt cx="2295039" cy="2295039"/>
          </a:xfrm>
        </p:grpSpPr>
        <p:sp>
          <p:nvSpPr>
            <p:cNvPr id="15" name="circle">
              <a:extLst>
                <a:ext uri="{FF2B5EF4-FFF2-40B4-BE49-F238E27FC236}">
                  <a16:creationId xmlns:a16="http://schemas.microsoft.com/office/drawing/2014/main" id="{BBC1A695-A19B-6570-26AA-2ED1CA9E4C5D}"/>
                </a:ext>
              </a:extLst>
            </p:cNvPr>
            <p:cNvSpPr/>
            <p:nvPr/>
          </p:nvSpPr>
          <p:spPr>
            <a:xfrm>
              <a:off x="470234" y="1852537"/>
              <a:ext cx="2295039" cy="2295039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CA17113-5483-C062-3444-E9C234292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1933" y="2231624"/>
              <a:ext cx="1058608" cy="1585051"/>
            </a:xfrm>
            <a:prstGeom prst="rect">
              <a:avLst/>
            </a:prstGeom>
          </p:spPr>
        </p:pic>
      </p:grpSp>
      <p:grpSp>
        <p:nvGrpSpPr>
          <p:cNvPr id="17" name="circle 1">
            <a:extLst>
              <a:ext uri="{FF2B5EF4-FFF2-40B4-BE49-F238E27FC236}">
                <a16:creationId xmlns:a16="http://schemas.microsoft.com/office/drawing/2014/main" id="{C90D2DCB-7883-46CA-09E1-D8C8549850A2}"/>
              </a:ext>
            </a:extLst>
          </p:cNvPr>
          <p:cNvGrpSpPr/>
          <p:nvPr/>
        </p:nvGrpSpPr>
        <p:grpSpPr>
          <a:xfrm>
            <a:off x="6723256" y="3424470"/>
            <a:ext cx="1869087" cy="1869087"/>
            <a:chOff x="470234" y="1852537"/>
            <a:chExt cx="2295039" cy="2295039"/>
          </a:xfrm>
        </p:grpSpPr>
        <p:sp>
          <p:nvSpPr>
            <p:cNvPr id="18" name="circle">
              <a:extLst>
                <a:ext uri="{FF2B5EF4-FFF2-40B4-BE49-F238E27FC236}">
                  <a16:creationId xmlns:a16="http://schemas.microsoft.com/office/drawing/2014/main" id="{E46611BE-B332-E014-2BF8-DD7F2DA877EE}"/>
                </a:ext>
              </a:extLst>
            </p:cNvPr>
            <p:cNvSpPr/>
            <p:nvPr/>
          </p:nvSpPr>
          <p:spPr>
            <a:xfrm>
              <a:off x="470234" y="1852537"/>
              <a:ext cx="2295039" cy="2295039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31C4526-F416-EC81-760B-5AA1FB52A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038" y="2726778"/>
              <a:ext cx="1878452" cy="661371"/>
            </a:xfrm>
            <a:prstGeom prst="rect">
              <a:avLst/>
            </a:prstGeom>
          </p:spPr>
        </p:pic>
      </p:grp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B551803-B2F6-60EF-017C-DD54D878FFFC}"/>
              </a:ext>
            </a:extLst>
          </p:cNvPr>
          <p:cNvSpPr/>
          <p:nvPr/>
        </p:nvSpPr>
        <p:spPr>
          <a:xfrm rot="5400000">
            <a:off x="1597308" y="2955428"/>
            <a:ext cx="300306" cy="384904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2">
            <a:extLst>
              <a:ext uri="{FF2B5EF4-FFF2-40B4-BE49-F238E27FC236}">
                <a16:creationId xmlns:a16="http://schemas.microsoft.com/office/drawing/2014/main" id="{7BB0DA5B-AD30-72CF-3E74-A4BFBE8F95D4}"/>
              </a:ext>
            </a:extLst>
          </p:cNvPr>
          <p:cNvSpPr txBox="1"/>
          <p:nvPr/>
        </p:nvSpPr>
        <p:spPr>
          <a:xfrm>
            <a:off x="793061" y="5565091"/>
            <a:ext cx="1869087" cy="759062"/>
          </a:xfrm>
          <a:prstGeom prst="rect">
            <a:avLst/>
          </a:prstGeom>
          <a:noFill/>
        </p:spPr>
        <p:txBody>
          <a:bodyPr vert="horz" wrap="square" lIns="91440" tIns="90000" rIns="91440" bIns="9000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rgbClr val="595959"/>
                </a:solidFill>
              </a:rPr>
              <a:t>HHFA </a:t>
            </a:r>
            <a:br>
              <a:rPr lang="en-GB" sz="2400" dirty="0">
                <a:solidFill>
                  <a:srgbClr val="595959"/>
                </a:solidFill>
              </a:rPr>
            </a:br>
            <a:r>
              <a:rPr lang="en-GB" sz="2400" dirty="0" err="1">
                <a:solidFill>
                  <a:srgbClr val="595959"/>
                </a:solidFill>
              </a:rPr>
              <a:t>CSPro</a:t>
            </a:r>
            <a:r>
              <a:rPr lang="en-GB" sz="2400" dirty="0">
                <a:solidFill>
                  <a:srgbClr val="595959"/>
                </a:solidFill>
              </a:rPr>
              <a:t> tool</a:t>
            </a:r>
          </a:p>
        </p:txBody>
      </p:sp>
      <p:sp>
        <p:nvSpPr>
          <p:cNvPr id="22" name="textbox3">
            <a:extLst>
              <a:ext uri="{FF2B5EF4-FFF2-40B4-BE49-F238E27FC236}">
                <a16:creationId xmlns:a16="http://schemas.microsoft.com/office/drawing/2014/main" id="{B09C230E-2266-85EF-5377-44C6562B68E0}"/>
              </a:ext>
            </a:extLst>
          </p:cNvPr>
          <p:cNvSpPr txBox="1"/>
          <p:nvPr/>
        </p:nvSpPr>
        <p:spPr>
          <a:xfrm>
            <a:off x="3330719" y="5565091"/>
            <a:ext cx="2699343" cy="759062"/>
          </a:xfrm>
          <a:prstGeom prst="rect">
            <a:avLst/>
          </a:prstGeom>
          <a:noFill/>
        </p:spPr>
        <p:txBody>
          <a:bodyPr vert="horz" wrap="square" lIns="91440" tIns="90000" rIns="91440" bIns="9000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>
                <a:solidFill>
                  <a:srgbClr val="595959"/>
                </a:solidFill>
              </a:rPr>
              <a:t>Handheld </a:t>
            </a:r>
            <a:endParaRPr lang="en-GB" sz="2400" dirty="0">
              <a:solidFill>
                <a:srgbClr val="595959"/>
              </a:solidFill>
            </a:endParaRPr>
          </a:p>
          <a:p>
            <a:pPr algn="ctr"/>
            <a:r>
              <a:rPr lang="en-GB" sz="2400" dirty="0">
                <a:solidFill>
                  <a:srgbClr val="595959"/>
                </a:solidFill>
              </a:rPr>
              <a:t>devices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4A1087-4811-CE94-5EC4-0992D4F2F0DE}"/>
              </a:ext>
            </a:extLst>
          </p:cNvPr>
          <p:cNvSpPr txBox="1"/>
          <p:nvPr/>
        </p:nvSpPr>
        <p:spPr>
          <a:xfrm>
            <a:off x="6293883" y="5565091"/>
            <a:ext cx="2699343" cy="759062"/>
          </a:xfrm>
          <a:prstGeom prst="rect">
            <a:avLst/>
          </a:prstGeom>
          <a:noFill/>
        </p:spPr>
        <p:txBody>
          <a:bodyPr vert="horz" wrap="square" lIns="91440" tIns="90000" rIns="91440" bIns="9000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rgbClr val="595959"/>
                </a:solidFill>
              </a:rPr>
              <a:t>Data </a:t>
            </a:r>
          </a:p>
          <a:p>
            <a:pPr algn="ctr"/>
            <a:r>
              <a:rPr lang="en-GB" sz="2400" dirty="0">
                <a:solidFill>
                  <a:srgbClr val="595959"/>
                </a:solidFill>
              </a:rPr>
              <a:t>collection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3D3466E-E1F1-4105-87FB-E26FEDE3118A}"/>
              </a:ext>
            </a:extLst>
          </p:cNvPr>
          <p:cNvSpPr/>
          <p:nvPr/>
        </p:nvSpPr>
        <p:spPr>
          <a:xfrm>
            <a:off x="3074893" y="4248685"/>
            <a:ext cx="300306" cy="384904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DC75614-F8CD-356D-97E9-E32387C47B8B}"/>
              </a:ext>
            </a:extLst>
          </p:cNvPr>
          <p:cNvSpPr/>
          <p:nvPr/>
        </p:nvSpPr>
        <p:spPr>
          <a:xfrm>
            <a:off x="6030062" y="4230229"/>
            <a:ext cx="300306" cy="384904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85C3A3D-62F0-66E8-9302-DF23570E1EE2}"/>
              </a:ext>
            </a:extLst>
          </p:cNvPr>
          <p:cNvGrpSpPr/>
          <p:nvPr/>
        </p:nvGrpSpPr>
        <p:grpSpPr>
          <a:xfrm>
            <a:off x="793062" y="920078"/>
            <a:ext cx="1869087" cy="1869087"/>
            <a:chOff x="542668" y="1816007"/>
            <a:chExt cx="2399666" cy="2399666"/>
          </a:xfrm>
        </p:grpSpPr>
        <p:sp>
          <p:nvSpPr>
            <p:cNvPr id="9" name="circle">
              <a:extLst>
                <a:ext uri="{FF2B5EF4-FFF2-40B4-BE49-F238E27FC236}">
                  <a16:creationId xmlns:a16="http://schemas.microsoft.com/office/drawing/2014/main" id="{F8C699BF-A8B1-5B26-C052-8D678CB3454E}"/>
                </a:ext>
              </a:extLst>
            </p:cNvPr>
            <p:cNvSpPr/>
            <p:nvPr/>
          </p:nvSpPr>
          <p:spPr>
            <a:xfrm>
              <a:off x="542668" y="1816007"/>
              <a:ext cx="2399666" cy="2399666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C22D95A-2E49-F235-F643-6AD49E5BB717}"/>
                </a:ext>
              </a:extLst>
            </p:cNvPr>
            <p:cNvGrpSpPr/>
            <p:nvPr/>
          </p:nvGrpSpPr>
          <p:grpSpPr>
            <a:xfrm>
              <a:off x="1187734" y="2258211"/>
              <a:ext cx="1109532" cy="1555918"/>
              <a:chOff x="7750122" y="2290112"/>
              <a:chExt cx="1599518" cy="2243035"/>
            </a:xfrm>
          </p:grpSpPr>
          <p:pic>
            <p:nvPicPr>
              <p:cNvPr id="27" name="mod1 img">
                <a:extLst>
                  <a:ext uri="{FF2B5EF4-FFF2-40B4-BE49-F238E27FC236}">
                    <a16:creationId xmlns:a16="http://schemas.microsoft.com/office/drawing/2014/main" id="{D2C995F5-9DB6-8670-18F3-256E0F6652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50122" y="2290112"/>
                <a:ext cx="718459" cy="1016710"/>
              </a:xfrm>
              <a:prstGeom prst="rect">
                <a:avLst/>
              </a:prstGeom>
            </p:spPr>
          </p:pic>
          <p:pic>
            <p:nvPicPr>
              <p:cNvPr id="28" name="mod2 img">
                <a:extLst>
                  <a:ext uri="{FF2B5EF4-FFF2-40B4-BE49-F238E27FC236}">
                    <a16:creationId xmlns:a16="http://schemas.microsoft.com/office/drawing/2014/main" id="{9D337BFF-5309-40B4-D257-F6C0DA1EDC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632250" y="2291622"/>
                <a:ext cx="717390" cy="1015199"/>
              </a:xfrm>
              <a:prstGeom prst="rect">
                <a:avLst/>
              </a:prstGeom>
            </p:spPr>
          </p:pic>
          <p:pic>
            <p:nvPicPr>
              <p:cNvPr id="29" name="mod3 img">
                <a:extLst>
                  <a:ext uri="{FF2B5EF4-FFF2-40B4-BE49-F238E27FC236}">
                    <a16:creationId xmlns:a16="http://schemas.microsoft.com/office/drawing/2014/main" id="{B0543A13-4460-0932-4E3C-CF16BDC394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50657" y="3517948"/>
                <a:ext cx="717390" cy="1015199"/>
              </a:xfrm>
              <a:prstGeom prst="rect">
                <a:avLst/>
              </a:prstGeom>
            </p:spPr>
          </p:pic>
          <p:pic>
            <p:nvPicPr>
              <p:cNvPr id="30" name="mod4 img">
                <a:extLst>
                  <a:ext uri="{FF2B5EF4-FFF2-40B4-BE49-F238E27FC236}">
                    <a16:creationId xmlns:a16="http://schemas.microsoft.com/office/drawing/2014/main" id="{667B410B-E20D-BA54-1D21-3884835E78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632250" y="3517948"/>
                <a:ext cx="717390" cy="1015199"/>
              </a:xfrm>
              <a:prstGeom prst="rect">
                <a:avLst/>
              </a:prstGeom>
            </p:spPr>
          </p:pic>
        </p:grpSp>
      </p:grpSp>
      <p:grpSp>
        <p:nvGrpSpPr>
          <p:cNvPr id="32" name="circle 1">
            <a:extLst>
              <a:ext uri="{FF2B5EF4-FFF2-40B4-BE49-F238E27FC236}">
                <a16:creationId xmlns:a16="http://schemas.microsoft.com/office/drawing/2014/main" id="{AB5951DF-8122-2962-1163-BA174A77DAF9}"/>
              </a:ext>
            </a:extLst>
          </p:cNvPr>
          <p:cNvGrpSpPr/>
          <p:nvPr/>
        </p:nvGrpSpPr>
        <p:grpSpPr>
          <a:xfrm>
            <a:off x="9678427" y="3488138"/>
            <a:ext cx="1869087" cy="1869087"/>
            <a:chOff x="470234" y="1852537"/>
            <a:chExt cx="2295039" cy="2295039"/>
          </a:xfrm>
        </p:grpSpPr>
        <p:sp>
          <p:nvSpPr>
            <p:cNvPr id="33" name="circle">
              <a:extLst>
                <a:ext uri="{FF2B5EF4-FFF2-40B4-BE49-F238E27FC236}">
                  <a16:creationId xmlns:a16="http://schemas.microsoft.com/office/drawing/2014/main" id="{527691BB-8B60-2DC7-FFBC-041F669FB00D}"/>
                </a:ext>
              </a:extLst>
            </p:cNvPr>
            <p:cNvSpPr/>
            <p:nvPr/>
          </p:nvSpPr>
          <p:spPr>
            <a:xfrm>
              <a:off x="470234" y="1852537"/>
              <a:ext cx="2295039" cy="2295039"/>
            </a:xfrm>
            <a:prstGeom prst="ellipse">
              <a:avLst/>
            </a:prstGeom>
            <a:solidFill>
              <a:srgbClr val="CBEB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8BA36CA-C456-F82A-FDDA-D7E2DF48C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319" y="2406543"/>
              <a:ext cx="1413808" cy="1298154"/>
            </a:xfrm>
            <a:prstGeom prst="rect">
              <a:avLst/>
            </a:prstGeom>
          </p:spPr>
        </p:pic>
      </p:grp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41828C57-0ECC-1B3A-6E05-DD039AF5589A}"/>
              </a:ext>
            </a:extLst>
          </p:cNvPr>
          <p:cNvSpPr/>
          <p:nvPr/>
        </p:nvSpPr>
        <p:spPr>
          <a:xfrm>
            <a:off x="8985231" y="4166561"/>
            <a:ext cx="300306" cy="384904"/>
          </a:xfrm>
          <a:prstGeom prst="rightArrow">
            <a:avLst/>
          </a:prstGeom>
          <a:solidFill>
            <a:srgbClr val="557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D3E106-0EE5-C7B8-A210-007D01DA195D}"/>
              </a:ext>
            </a:extLst>
          </p:cNvPr>
          <p:cNvSpPr txBox="1"/>
          <p:nvPr/>
        </p:nvSpPr>
        <p:spPr>
          <a:xfrm>
            <a:off x="9092296" y="5565091"/>
            <a:ext cx="3041347" cy="759062"/>
          </a:xfrm>
          <a:prstGeom prst="rect">
            <a:avLst/>
          </a:prstGeom>
          <a:noFill/>
        </p:spPr>
        <p:txBody>
          <a:bodyPr vert="horz" wrap="square" lIns="91440" tIns="90000" rIns="91440" bIns="9000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solidFill>
                  <a:srgbClr val="595959"/>
                </a:solidFill>
              </a:rPr>
              <a:t>Country HHFA </a:t>
            </a:r>
          </a:p>
          <a:p>
            <a:pPr algn="ctr"/>
            <a:r>
              <a:rPr lang="en-GB" sz="2400" dirty="0">
                <a:solidFill>
                  <a:srgbClr val="595959"/>
                </a:solidFill>
              </a:rPr>
              <a:t>server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635718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 animBg="1"/>
      <p:bldP spid="21" grpId="0"/>
      <p:bldP spid="22" grpId="0"/>
      <p:bldP spid="23" grpId="0"/>
      <p:bldP spid="24" grpId="0" animBg="1"/>
      <p:bldP spid="25" grpId="0" animBg="1"/>
      <p:bldP spid="35" grpId="0" animBg="1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9AA2A03-392C-26E5-B8FE-F4B0809F8B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407" y="849167"/>
            <a:ext cx="2643187" cy="374044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0CDB0FF-B2BC-97CA-E47C-D8E2F747D938}"/>
              </a:ext>
            </a:extLst>
          </p:cNvPr>
          <p:cNvGrpSpPr/>
          <p:nvPr/>
        </p:nvGrpSpPr>
        <p:grpSpPr>
          <a:xfrm>
            <a:off x="-1235" y="-815"/>
            <a:ext cx="9220539" cy="611122"/>
            <a:chOff x="-1235" y="-815"/>
            <a:chExt cx="9220539" cy="61112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18EE187-2C49-793A-98B6-DB5A4A1280A1}"/>
                </a:ext>
              </a:extLst>
            </p:cNvPr>
            <p:cNvSpPr txBox="1"/>
            <p:nvPr/>
          </p:nvSpPr>
          <p:spPr>
            <a:xfrm>
              <a:off x="734150" y="21600"/>
              <a:ext cx="848515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595959"/>
                  </a:solidFill>
                </a:rPr>
                <a:t>Key point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3369D41-0EC9-A582-C47A-9DF71B8A9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522" y="-528"/>
              <a:ext cx="611122" cy="610548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116ECCC-FA83-2B91-3D78-9AD545C6FE70}"/>
              </a:ext>
            </a:extLst>
          </p:cNvPr>
          <p:cNvSpPr txBox="1"/>
          <p:nvPr/>
        </p:nvSpPr>
        <p:spPr>
          <a:xfrm>
            <a:off x="609456" y="4842009"/>
            <a:ext cx="10973087" cy="1343253"/>
          </a:xfrm>
          <a:prstGeom prst="rect">
            <a:avLst/>
          </a:prstGeom>
          <a:solidFill>
            <a:srgbClr val="31B09C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/>
              <a:t>Detailed information on how to adapt and use the HHFA </a:t>
            </a:r>
            <a:r>
              <a:rPr lang="en-GB" sz="2400" dirty="0" err="1"/>
              <a:t>CSPro</a:t>
            </a:r>
            <a:r>
              <a:rPr lang="en-GB" sz="2400" dirty="0"/>
              <a:t> tool is found </a:t>
            </a:r>
          </a:p>
          <a:p>
            <a:pPr algn="ctr"/>
            <a:r>
              <a:rPr lang="en-GB" sz="2400" dirty="0"/>
              <a:t>in the HHFA Data Manager Guide.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34D02F-3482-C665-0BB0-42E4CC4E588C}"/>
              </a:ext>
            </a:extLst>
          </p:cNvPr>
          <p:cNvSpPr/>
          <p:nvPr/>
        </p:nvSpPr>
        <p:spPr>
          <a:xfrm>
            <a:off x="536770" y="4842009"/>
            <a:ext cx="80255" cy="1343253"/>
          </a:xfrm>
          <a:prstGeom prst="rect">
            <a:avLst/>
          </a:prstGeom>
          <a:solidFill>
            <a:srgbClr val="1B95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640721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10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Atkinson Hyperlegible"/>
        <a:ea typeface=""/>
        <a:cs typeface=""/>
      </a:majorFont>
      <a:minorFont>
        <a:latin typeface="Atkinson Hyperlegib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31B09C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15885</TotalTime>
  <Words>441</Words>
  <Application>Microsoft Office PowerPoint</Application>
  <PresentationFormat>Widescreen</PresentationFormat>
  <Paragraphs>73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Cambria</vt:lpstr>
      <vt:lpstr>Calibri</vt:lpstr>
      <vt:lpstr>Atkinson Hyperlegible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HHFA_introduction_module3_unit4_en</dc:title>
  <dc:creator>WHO</dc:creator>
  <cp:lastModifiedBy>G Johnson</cp:lastModifiedBy>
  <cp:revision>210</cp:revision>
  <dcterms:created xsi:type="dcterms:W3CDTF">2022-07-29T14:12:36Z</dcterms:created>
  <dcterms:modified xsi:type="dcterms:W3CDTF">2022-11-02T16:35:29Z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49A61451-EF37-459D-B250-D6265FEC33DA</vt:lpwstr>
  </property>
  <property fmtid="{D5CDD505-2E9C-101B-9397-08002B2CF9AE}" pid="3" name="ArticulatePath">
    <vt:lpwstr>skin-v0.2</vt:lpwstr>
  </property>
</Properties>
</file>